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479" r:id="rId2"/>
    <p:sldId id="512" r:id="rId3"/>
    <p:sldId id="513" r:id="rId4"/>
    <p:sldId id="460" r:id="rId5"/>
    <p:sldId id="462" r:id="rId6"/>
    <p:sldId id="463" r:id="rId7"/>
    <p:sldId id="480" r:id="rId8"/>
    <p:sldId id="446" r:id="rId9"/>
    <p:sldId id="485" r:id="rId10"/>
    <p:sldId id="438" r:id="rId11"/>
    <p:sldId id="440" r:id="rId12"/>
    <p:sldId id="441" r:id="rId13"/>
    <p:sldId id="442" r:id="rId14"/>
    <p:sldId id="443" r:id="rId15"/>
    <p:sldId id="444" r:id="rId16"/>
    <p:sldId id="447" r:id="rId17"/>
    <p:sldId id="452" r:id="rId18"/>
    <p:sldId id="448" r:id="rId19"/>
    <p:sldId id="454" r:id="rId20"/>
    <p:sldId id="455" r:id="rId21"/>
    <p:sldId id="324" r:id="rId22"/>
    <p:sldId id="449" r:id="rId23"/>
    <p:sldId id="464" r:id="rId24"/>
    <p:sldId id="465" r:id="rId25"/>
    <p:sldId id="504" r:id="rId26"/>
    <p:sldId id="467" r:id="rId27"/>
    <p:sldId id="468" r:id="rId28"/>
    <p:sldId id="474" r:id="rId29"/>
    <p:sldId id="470" r:id="rId30"/>
    <p:sldId id="471" r:id="rId31"/>
    <p:sldId id="472" r:id="rId32"/>
    <p:sldId id="476" r:id="rId33"/>
    <p:sldId id="477" r:id="rId34"/>
    <p:sldId id="433" r:id="rId35"/>
    <p:sldId id="478" r:id="rId36"/>
    <p:sldId id="367" r:id="rId37"/>
    <p:sldId id="519" r:id="rId38"/>
    <p:sldId id="458" r:id="rId39"/>
    <p:sldId id="315" r:id="rId40"/>
    <p:sldId id="514" r:id="rId41"/>
    <p:sldId id="515" r:id="rId42"/>
    <p:sldId id="516" r:id="rId43"/>
    <p:sldId id="517" r:id="rId44"/>
    <p:sldId id="316" r:id="rId45"/>
    <p:sldId id="322" r:id="rId46"/>
    <p:sldId id="323" r:id="rId47"/>
    <p:sldId id="331" r:id="rId48"/>
    <p:sldId id="348" r:id="rId49"/>
    <p:sldId id="349" r:id="rId50"/>
    <p:sldId id="355" r:id="rId51"/>
    <p:sldId id="506" r:id="rId52"/>
    <p:sldId id="507" r:id="rId53"/>
    <p:sldId id="360" r:id="rId54"/>
    <p:sldId id="359" r:id="rId55"/>
    <p:sldId id="494" r:id="rId56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88174"/>
    <a:srgbClr val="F3230D"/>
    <a:srgbClr val="FF3300"/>
    <a:srgbClr val="FF66CC"/>
    <a:srgbClr val="FFFF99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40" autoAdjust="0"/>
    <p:restoredTop sz="78417" autoAdjust="0"/>
  </p:normalViewPr>
  <p:slideViewPr>
    <p:cSldViewPr snapToGrid="0" snapToObjects="1">
      <p:cViewPr>
        <p:scale>
          <a:sx n="100" d="100"/>
          <a:sy n="100" d="100"/>
        </p:scale>
        <p:origin x="-1080" y="-6"/>
      </p:cViewPr>
      <p:guideLst>
        <p:guide orient="horz" pos="1283"/>
        <p:guide pos="1643"/>
      </p:guideLst>
    </p:cSldViewPr>
  </p:slideViewPr>
  <p:outlineViewPr>
    <p:cViewPr>
      <p:scale>
        <a:sx n="33" d="100"/>
        <a:sy n="33" d="100"/>
      </p:scale>
      <p:origin x="0" y="239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0" d="100"/>
          <a:sy n="60" d="100"/>
        </p:scale>
        <p:origin x="-3306" y="-72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3BAEC4-106F-411C-9FF3-3CBCAE5541BA}" type="doc">
      <dgm:prSet loTypeId="urn:microsoft.com/office/officeart/2011/layout/HexagonRadial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47C30F-5F52-4C31-A7C1-A32007FA12E8}">
      <dgm:prSet phldrT="[Text]"/>
      <dgm:spPr/>
      <dgm:t>
        <a:bodyPr/>
        <a:lstStyle/>
        <a:p>
          <a:r>
            <a:rPr lang="en-US" b="1" dirty="0" smtClean="0"/>
            <a:t>Internet of Things</a:t>
          </a:r>
          <a:endParaRPr lang="en-US" b="1" dirty="0"/>
        </a:p>
      </dgm:t>
    </dgm:pt>
    <dgm:pt modelId="{A40346E7-DE9F-4D54-993E-A8F6C5F2BCEA}" type="parTrans" cxnId="{C09F26E3-1CF6-4048-B70B-22867ECC104F}">
      <dgm:prSet/>
      <dgm:spPr/>
      <dgm:t>
        <a:bodyPr/>
        <a:lstStyle/>
        <a:p>
          <a:endParaRPr lang="en-US"/>
        </a:p>
      </dgm:t>
    </dgm:pt>
    <dgm:pt modelId="{8008FF93-E5DD-4DAE-8019-F84C1DD4E932}" type="sibTrans" cxnId="{C09F26E3-1CF6-4048-B70B-22867ECC104F}">
      <dgm:prSet/>
      <dgm:spPr/>
      <dgm:t>
        <a:bodyPr/>
        <a:lstStyle/>
        <a:p>
          <a:endParaRPr lang="en-US"/>
        </a:p>
      </dgm:t>
    </dgm:pt>
    <dgm:pt modelId="{47D1F358-8CEB-425D-922C-FCEF44A67322}">
      <dgm:prSet phldrT="[Text]"/>
      <dgm:spPr/>
      <dgm:t>
        <a:bodyPr/>
        <a:lstStyle/>
        <a:p>
          <a:r>
            <a:rPr lang="en-US" b="1" dirty="0" smtClean="0"/>
            <a:t>Sensors</a:t>
          </a:r>
          <a:endParaRPr lang="en-US" b="1" dirty="0"/>
        </a:p>
      </dgm:t>
    </dgm:pt>
    <dgm:pt modelId="{82003B44-E5FF-4F88-BFF1-F2CA13FB4430}" type="parTrans" cxnId="{2342EF49-FBC4-46D3-BD09-C0E0BB35EAAF}">
      <dgm:prSet/>
      <dgm:spPr/>
      <dgm:t>
        <a:bodyPr/>
        <a:lstStyle/>
        <a:p>
          <a:endParaRPr lang="en-US"/>
        </a:p>
      </dgm:t>
    </dgm:pt>
    <dgm:pt modelId="{0F4F594B-4080-4A13-821E-A464A46B56C9}" type="sibTrans" cxnId="{2342EF49-FBC4-46D3-BD09-C0E0BB35EAAF}">
      <dgm:prSet/>
      <dgm:spPr/>
      <dgm:t>
        <a:bodyPr/>
        <a:lstStyle/>
        <a:p>
          <a:endParaRPr lang="en-US"/>
        </a:p>
      </dgm:t>
    </dgm:pt>
    <dgm:pt modelId="{0A766729-9957-4C72-BD96-DCEAA0AA817F}">
      <dgm:prSet phldrT="[Text]"/>
      <dgm:spPr/>
      <dgm:t>
        <a:bodyPr/>
        <a:lstStyle/>
        <a:p>
          <a:r>
            <a:rPr lang="en-US" b="1" dirty="0" smtClean="0"/>
            <a:t>Controllers</a:t>
          </a:r>
          <a:endParaRPr lang="en-US" b="1" dirty="0"/>
        </a:p>
      </dgm:t>
    </dgm:pt>
    <dgm:pt modelId="{75399D6C-5A03-44AF-8C43-7CD881E62BDB}" type="parTrans" cxnId="{9713376A-6B3E-4390-8268-9B9498B0E63D}">
      <dgm:prSet/>
      <dgm:spPr/>
      <dgm:t>
        <a:bodyPr/>
        <a:lstStyle/>
        <a:p>
          <a:endParaRPr lang="en-US"/>
        </a:p>
      </dgm:t>
    </dgm:pt>
    <dgm:pt modelId="{8BC2A0D9-26AD-4396-AF2B-E73264E3C46A}" type="sibTrans" cxnId="{9713376A-6B3E-4390-8268-9B9498B0E63D}">
      <dgm:prSet/>
      <dgm:spPr/>
      <dgm:t>
        <a:bodyPr/>
        <a:lstStyle/>
        <a:p>
          <a:endParaRPr lang="en-US"/>
        </a:p>
      </dgm:t>
    </dgm:pt>
    <dgm:pt modelId="{A4780965-E454-42CA-B9B6-D2FACE1108CB}">
      <dgm:prSet phldrT="[Text]"/>
      <dgm:spPr/>
      <dgm:t>
        <a:bodyPr/>
        <a:lstStyle/>
        <a:p>
          <a:r>
            <a:rPr lang="en-US" b="1" dirty="0" smtClean="0"/>
            <a:t>Wireless &amp;</a:t>
          </a:r>
        </a:p>
        <a:p>
          <a:r>
            <a:rPr lang="en-US" b="1" dirty="0" smtClean="0"/>
            <a:t>Network</a:t>
          </a:r>
          <a:endParaRPr lang="en-US" b="1" dirty="0"/>
        </a:p>
      </dgm:t>
    </dgm:pt>
    <dgm:pt modelId="{3563B0E0-7DF7-4F96-B035-3A05D5F36D13}" type="parTrans" cxnId="{6E821A84-4C2E-40E0-8A9A-127E3590A7F6}">
      <dgm:prSet/>
      <dgm:spPr/>
      <dgm:t>
        <a:bodyPr/>
        <a:lstStyle/>
        <a:p>
          <a:endParaRPr lang="en-US"/>
        </a:p>
      </dgm:t>
    </dgm:pt>
    <dgm:pt modelId="{A6E1DA1E-48CB-4377-B501-942E011537F6}" type="sibTrans" cxnId="{6E821A84-4C2E-40E0-8A9A-127E3590A7F6}">
      <dgm:prSet/>
      <dgm:spPr/>
      <dgm:t>
        <a:bodyPr/>
        <a:lstStyle/>
        <a:p>
          <a:endParaRPr lang="en-US"/>
        </a:p>
      </dgm:t>
    </dgm:pt>
    <dgm:pt modelId="{DB4D28E5-D5A5-4AE3-AE11-E83D757FC385}">
      <dgm:prSet phldrT="[Text]"/>
      <dgm:spPr/>
      <dgm:t>
        <a:bodyPr/>
        <a:lstStyle/>
        <a:p>
          <a:r>
            <a:rPr lang="en-US" b="1" dirty="0" smtClean="0"/>
            <a:t>Apps</a:t>
          </a:r>
          <a:endParaRPr lang="en-US" b="1" dirty="0"/>
        </a:p>
      </dgm:t>
    </dgm:pt>
    <dgm:pt modelId="{828AE3C7-BD5F-467A-8C7C-CB3F08EE9886}" type="parTrans" cxnId="{DA8878C9-6A1C-4BAE-9B8B-2313DE1AC424}">
      <dgm:prSet/>
      <dgm:spPr/>
      <dgm:t>
        <a:bodyPr/>
        <a:lstStyle/>
        <a:p>
          <a:endParaRPr lang="en-US"/>
        </a:p>
      </dgm:t>
    </dgm:pt>
    <dgm:pt modelId="{754CDF07-7335-445E-8A39-77B2A18CBCA2}" type="sibTrans" cxnId="{DA8878C9-6A1C-4BAE-9B8B-2313DE1AC424}">
      <dgm:prSet/>
      <dgm:spPr/>
      <dgm:t>
        <a:bodyPr/>
        <a:lstStyle/>
        <a:p>
          <a:endParaRPr lang="en-US"/>
        </a:p>
      </dgm:t>
    </dgm:pt>
    <dgm:pt modelId="{E8262620-9F82-43D9-987D-6F357AE56905}">
      <dgm:prSet phldrT="[Text]"/>
      <dgm:spPr/>
      <dgm:t>
        <a:bodyPr/>
        <a:lstStyle/>
        <a:p>
          <a:r>
            <a:rPr lang="en-US" b="1" dirty="0" smtClean="0"/>
            <a:t>Mobile devices</a:t>
          </a:r>
          <a:endParaRPr lang="en-US" b="1" dirty="0"/>
        </a:p>
      </dgm:t>
    </dgm:pt>
    <dgm:pt modelId="{E264C23C-BF18-4AD8-84F0-E59CEB1E5A5D}" type="parTrans" cxnId="{6653B77B-BB35-4BF1-A9E5-D374911A3B07}">
      <dgm:prSet/>
      <dgm:spPr/>
      <dgm:t>
        <a:bodyPr/>
        <a:lstStyle/>
        <a:p>
          <a:endParaRPr lang="en-US"/>
        </a:p>
      </dgm:t>
    </dgm:pt>
    <dgm:pt modelId="{2109D11D-ADFC-421A-A506-2209FF3C34FB}" type="sibTrans" cxnId="{6653B77B-BB35-4BF1-A9E5-D374911A3B07}">
      <dgm:prSet/>
      <dgm:spPr/>
      <dgm:t>
        <a:bodyPr/>
        <a:lstStyle/>
        <a:p>
          <a:endParaRPr lang="en-US"/>
        </a:p>
      </dgm:t>
    </dgm:pt>
    <dgm:pt modelId="{6E568B29-7391-4694-A70B-72A7E9068C3E}">
      <dgm:prSet phldrT="[Text]"/>
      <dgm:spPr/>
      <dgm:t>
        <a:bodyPr/>
        <a:lstStyle/>
        <a:p>
          <a:r>
            <a:rPr lang="en-US" b="1" dirty="0" smtClean="0"/>
            <a:t>Cloud</a:t>
          </a:r>
          <a:endParaRPr lang="en-US" b="1" dirty="0"/>
        </a:p>
      </dgm:t>
    </dgm:pt>
    <dgm:pt modelId="{5A7B6795-A960-418F-93A0-97BE125143DB}" type="parTrans" cxnId="{3CC42053-1DE9-4DEF-AB31-9EF556A3FE06}">
      <dgm:prSet/>
      <dgm:spPr/>
      <dgm:t>
        <a:bodyPr/>
        <a:lstStyle/>
        <a:p>
          <a:endParaRPr lang="en-US"/>
        </a:p>
      </dgm:t>
    </dgm:pt>
    <dgm:pt modelId="{02B2F67F-1621-47F0-9699-7DCCC26AC0A7}" type="sibTrans" cxnId="{3CC42053-1DE9-4DEF-AB31-9EF556A3FE06}">
      <dgm:prSet/>
      <dgm:spPr/>
      <dgm:t>
        <a:bodyPr/>
        <a:lstStyle/>
        <a:p>
          <a:endParaRPr lang="en-US"/>
        </a:p>
      </dgm:t>
    </dgm:pt>
    <dgm:pt modelId="{5C9CE563-B5F2-42DB-912C-675B0F60248F}" type="pres">
      <dgm:prSet presAssocID="{0A3BAEC4-106F-411C-9FF3-3CBCAE5541B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5753121-7A1E-42C3-AFBF-40ECBE4E5BD7}" type="pres">
      <dgm:prSet presAssocID="{3447C30F-5F52-4C31-A7C1-A32007FA12E8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F80E1A24-DD3E-483E-8BC1-C99CDD12B5C4}" type="pres">
      <dgm:prSet presAssocID="{47D1F358-8CEB-425D-922C-FCEF44A67322}" presName="Accent1" presStyleCnt="0"/>
      <dgm:spPr/>
    </dgm:pt>
    <dgm:pt modelId="{FB39DEC9-E9E3-4324-A224-A20A71F8580B}" type="pres">
      <dgm:prSet presAssocID="{47D1F358-8CEB-425D-922C-FCEF44A67322}" presName="Accent" presStyleLbl="bgShp" presStyleIdx="0" presStyleCnt="6"/>
      <dgm:spPr/>
    </dgm:pt>
    <dgm:pt modelId="{A44012B7-4805-4187-B05B-67FE81225135}" type="pres">
      <dgm:prSet presAssocID="{47D1F358-8CEB-425D-922C-FCEF44A6732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D89180-D101-4CE2-96C4-0FA13F237658}" type="pres">
      <dgm:prSet presAssocID="{0A766729-9957-4C72-BD96-DCEAA0AA817F}" presName="Accent2" presStyleCnt="0"/>
      <dgm:spPr/>
    </dgm:pt>
    <dgm:pt modelId="{2710DAC2-AAD0-491D-9E3D-AAEE6F38B2B4}" type="pres">
      <dgm:prSet presAssocID="{0A766729-9957-4C72-BD96-DCEAA0AA817F}" presName="Accent" presStyleLbl="bgShp" presStyleIdx="1" presStyleCnt="6"/>
      <dgm:spPr/>
    </dgm:pt>
    <dgm:pt modelId="{143FDAC3-B8FF-4719-BEFB-34F094F0C3D0}" type="pres">
      <dgm:prSet presAssocID="{0A766729-9957-4C72-BD96-DCEAA0AA817F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90FAF6-8FB5-4531-910C-0B5C1750A8DF}" type="pres">
      <dgm:prSet presAssocID="{A4780965-E454-42CA-B9B6-D2FACE1108CB}" presName="Accent3" presStyleCnt="0"/>
      <dgm:spPr/>
    </dgm:pt>
    <dgm:pt modelId="{2DC771AE-2EA3-4408-9889-7C1DA57E95BF}" type="pres">
      <dgm:prSet presAssocID="{A4780965-E454-42CA-B9B6-D2FACE1108CB}" presName="Accent" presStyleLbl="bgShp" presStyleIdx="2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B4E4962-C1ED-4216-BC62-5A3CA422AC83}" type="pres">
      <dgm:prSet presAssocID="{A4780965-E454-42CA-B9B6-D2FACE1108CB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7B494E-3A70-47E2-8A0C-B3AB9D88AEEC}" type="pres">
      <dgm:prSet presAssocID="{DB4D28E5-D5A5-4AE3-AE11-E83D757FC385}" presName="Accent4" presStyleCnt="0"/>
      <dgm:spPr/>
    </dgm:pt>
    <dgm:pt modelId="{051CE80B-98BD-46BC-B482-C217637A308D}" type="pres">
      <dgm:prSet presAssocID="{DB4D28E5-D5A5-4AE3-AE11-E83D757FC385}" presName="Accent" presStyleLbl="bgShp" presStyleIdx="3" presStyleCnt="6"/>
      <dgm:spPr/>
    </dgm:pt>
    <dgm:pt modelId="{00B4AB7A-016A-4A57-A66F-1F4D655E52B7}" type="pres">
      <dgm:prSet presAssocID="{DB4D28E5-D5A5-4AE3-AE11-E83D757FC38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C8CF3B-EC32-4C58-80AF-7C415843FF3F}" type="pres">
      <dgm:prSet presAssocID="{E8262620-9F82-43D9-987D-6F357AE56905}" presName="Accent5" presStyleCnt="0"/>
      <dgm:spPr/>
    </dgm:pt>
    <dgm:pt modelId="{744D3BF3-A508-48E1-8A15-C3F6840E71C8}" type="pres">
      <dgm:prSet presAssocID="{E8262620-9F82-43D9-987D-6F357AE56905}" presName="Accent" presStyleLbl="bgShp" presStyleIdx="4" presStyleCnt="6"/>
      <dgm:spPr/>
    </dgm:pt>
    <dgm:pt modelId="{90CB5FD5-E946-4B01-AE29-6EB05DD86D45}" type="pres">
      <dgm:prSet presAssocID="{E8262620-9F82-43D9-987D-6F357AE56905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3F12D9-D16D-4C07-BFE4-30528DF18E92}" type="pres">
      <dgm:prSet presAssocID="{6E568B29-7391-4694-A70B-72A7E9068C3E}" presName="Accent6" presStyleCnt="0"/>
      <dgm:spPr/>
    </dgm:pt>
    <dgm:pt modelId="{C78014D6-27DC-4FEF-86DB-00EF143901EA}" type="pres">
      <dgm:prSet presAssocID="{6E568B29-7391-4694-A70B-72A7E9068C3E}" presName="Accent" presStyleLbl="bgShp" presStyleIdx="5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D1A4B19-EB7D-4CC5-B500-11F9924DEAD9}" type="pres">
      <dgm:prSet presAssocID="{6E568B29-7391-4694-A70B-72A7E9068C3E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53B77B-BB35-4BF1-A9E5-D374911A3B07}" srcId="{3447C30F-5F52-4C31-A7C1-A32007FA12E8}" destId="{E8262620-9F82-43D9-987D-6F357AE56905}" srcOrd="4" destOrd="0" parTransId="{E264C23C-BF18-4AD8-84F0-E59CEB1E5A5D}" sibTransId="{2109D11D-ADFC-421A-A506-2209FF3C34FB}"/>
    <dgm:cxn modelId="{E3280613-AF2A-4944-9424-EC9EA66C1202}" type="presOf" srcId="{0A766729-9957-4C72-BD96-DCEAA0AA817F}" destId="{143FDAC3-B8FF-4719-BEFB-34F094F0C3D0}" srcOrd="0" destOrd="0" presId="urn:microsoft.com/office/officeart/2011/layout/HexagonRadial"/>
    <dgm:cxn modelId="{BA3D9134-7664-4983-BDFC-D22CD606B0A8}" type="presOf" srcId="{E8262620-9F82-43D9-987D-6F357AE56905}" destId="{90CB5FD5-E946-4B01-AE29-6EB05DD86D45}" srcOrd="0" destOrd="0" presId="urn:microsoft.com/office/officeart/2011/layout/HexagonRadial"/>
    <dgm:cxn modelId="{2342EF49-FBC4-46D3-BD09-C0E0BB35EAAF}" srcId="{3447C30F-5F52-4C31-A7C1-A32007FA12E8}" destId="{47D1F358-8CEB-425D-922C-FCEF44A67322}" srcOrd="0" destOrd="0" parTransId="{82003B44-E5FF-4F88-BFF1-F2CA13FB4430}" sibTransId="{0F4F594B-4080-4A13-821E-A464A46B56C9}"/>
    <dgm:cxn modelId="{58ED1118-9856-4A4B-A650-9337D64535B1}" type="presOf" srcId="{0A3BAEC4-106F-411C-9FF3-3CBCAE5541BA}" destId="{5C9CE563-B5F2-42DB-912C-675B0F60248F}" srcOrd="0" destOrd="0" presId="urn:microsoft.com/office/officeart/2011/layout/HexagonRadial"/>
    <dgm:cxn modelId="{3CC42053-1DE9-4DEF-AB31-9EF556A3FE06}" srcId="{3447C30F-5F52-4C31-A7C1-A32007FA12E8}" destId="{6E568B29-7391-4694-A70B-72A7E9068C3E}" srcOrd="5" destOrd="0" parTransId="{5A7B6795-A960-418F-93A0-97BE125143DB}" sibTransId="{02B2F67F-1621-47F0-9699-7DCCC26AC0A7}"/>
    <dgm:cxn modelId="{A77E243A-9CAA-4EE0-A148-00BE5676AD9B}" type="presOf" srcId="{A4780965-E454-42CA-B9B6-D2FACE1108CB}" destId="{7B4E4962-C1ED-4216-BC62-5A3CA422AC83}" srcOrd="0" destOrd="0" presId="urn:microsoft.com/office/officeart/2011/layout/HexagonRadial"/>
    <dgm:cxn modelId="{F7CECCC8-07DF-42AC-8056-E271C725EA1D}" type="presOf" srcId="{47D1F358-8CEB-425D-922C-FCEF44A67322}" destId="{A44012B7-4805-4187-B05B-67FE81225135}" srcOrd="0" destOrd="0" presId="urn:microsoft.com/office/officeart/2011/layout/HexagonRadial"/>
    <dgm:cxn modelId="{00A9B6AA-5307-464F-A66A-181B7BBEEF68}" type="presOf" srcId="{DB4D28E5-D5A5-4AE3-AE11-E83D757FC385}" destId="{00B4AB7A-016A-4A57-A66F-1F4D655E52B7}" srcOrd="0" destOrd="0" presId="urn:microsoft.com/office/officeart/2011/layout/HexagonRadial"/>
    <dgm:cxn modelId="{996E32EC-4546-4F1C-8D86-D6FAB437B843}" type="presOf" srcId="{3447C30F-5F52-4C31-A7C1-A32007FA12E8}" destId="{C5753121-7A1E-42C3-AFBF-40ECBE4E5BD7}" srcOrd="0" destOrd="0" presId="urn:microsoft.com/office/officeart/2011/layout/HexagonRadial"/>
    <dgm:cxn modelId="{6E821A84-4C2E-40E0-8A9A-127E3590A7F6}" srcId="{3447C30F-5F52-4C31-A7C1-A32007FA12E8}" destId="{A4780965-E454-42CA-B9B6-D2FACE1108CB}" srcOrd="2" destOrd="0" parTransId="{3563B0E0-7DF7-4F96-B035-3A05D5F36D13}" sibTransId="{A6E1DA1E-48CB-4377-B501-942E011537F6}"/>
    <dgm:cxn modelId="{DA8878C9-6A1C-4BAE-9B8B-2313DE1AC424}" srcId="{3447C30F-5F52-4C31-A7C1-A32007FA12E8}" destId="{DB4D28E5-D5A5-4AE3-AE11-E83D757FC385}" srcOrd="3" destOrd="0" parTransId="{828AE3C7-BD5F-467A-8C7C-CB3F08EE9886}" sibTransId="{754CDF07-7335-445E-8A39-77B2A18CBCA2}"/>
    <dgm:cxn modelId="{9713376A-6B3E-4390-8268-9B9498B0E63D}" srcId="{3447C30F-5F52-4C31-A7C1-A32007FA12E8}" destId="{0A766729-9957-4C72-BD96-DCEAA0AA817F}" srcOrd="1" destOrd="0" parTransId="{75399D6C-5A03-44AF-8C43-7CD881E62BDB}" sibTransId="{8BC2A0D9-26AD-4396-AF2B-E73264E3C46A}"/>
    <dgm:cxn modelId="{C09F26E3-1CF6-4048-B70B-22867ECC104F}" srcId="{0A3BAEC4-106F-411C-9FF3-3CBCAE5541BA}" destId="{3447C30F-5F52-4C31-A7C1-A32007FA12E8}" srcOrd="0" destOrd="0" parTransId="{A40346E7-DE9F-4D54-993E-A8F6C5F2BCEA}" sibTransId="{8008FF93-E5DD-4DAE-8019-F84C1DD4E932}"/>
    <dgm:cxn modelId="{45D22A77-3B53-4592-AD4F-CF9DBE01A9B9}" type="presOf" srcId="{6E568B29-7391-4694-A70B-72A7E9068C3E}" destId="{5D1A4B19-EB7D-4CC5-B500-11F9924DEAD9}" srcOrd="0" destOrd="0" presId="urn:microsoft.com/office/officeart/2011/layout/HexagonRadial"/>
    <dgm:cxn modelId="{76ACCD42-129F-4A15-995E-DA22CF86EA00}" type="presParOf" srcId="{5C9CE563-B5F2-42DB-912C-675B0F60248F}" destId="{C5753121-7A1E-42C3-AFBF-40ECBE4E5BD7}" srcOrd="0" destOrd="0" presId="urn:microsoft.com/office/officeart/2011/layout/HexagonRadial"/>
    <dgm:cxn modelId="{BE7CCC03-DB7C-4682-AD61-CBD0D53F49EA}" type="presParOf" srcId="{5C9CE563-B5F2-42DB-912C-675B0F60248F}" destId="{F80E1A24-DD3E-483E-8BC1-C99CDD12B5C4}" srcOrd="1" destOrd="0" presId="urn:microsoft.com/office/officeart/2011/layout/HexagonRadial"/>
    <dgm:cxn modelId="{6672DF31-32F5-4128-9D81-D2EB13104064}" type="presParOf" srcId="{F80E1A24-DD3E-483E-8BC1-C99CDD12B5C4}" destId="{FB39DEC9-E9E3-4324-A224-A20A71F8580B}" srcOrd="0" destOrd="0" presId="urn:microsoft.com/office/officeart/2011/layout/HexagonRadial"/>
    <dgm:cxn modelId="{36CBC305-77A0-439F-98F7-FB7628423A0F}" type="presParOf" srcId="{5C9CE563-B5F2-42DB-912C-675B0F60248F}" destId="{A44012B7-4805-4187-B05B-67FE81225135}" srcOrd="2" destOrd="0" presId="urn:microsoft.com/office/officeart/2011/layout/HexagonRadial"/>
    <dgm:cxn modelId="{E227D3CB-165E-4BDE-9B0B-3638FC494951}" type="presParOf" srcId="{5C9CE563-B5F2-42DB-912C-675B0F60248F}" destId="{30D89180-D101-4CE2-96C4-0FA13F237658}" srcOrd="3" destOrd="0" presId="urn:microsoft.com/office/officeart/2011/layout/HexagonRadial"/>
    <dgm:cxn modelId="{B3942EF8-9947-4668-81B6-C78E2A986E82}" type="presParOf" srcId="{30D89180-D101-4CE2-96C4-0FA13F237658}" destId="{2710DAC2-AAD0-491D-9E3D-AAEE6F38B2B4}" srcOrd="0" destOrd="0" presId="urn:microsoft.com/office/officeart/2011/layout/HexagonRadial"/>
    <dgm:cxn modelId="{6E2FF34D-02FD-4141-8C0A-DE9CD47876EC}" type="presParOf" srcId="{5C9CE563-B5F2-42DB-912C-675B0F60248F}" destId="{143FDAC3-B8FF-4719-BEFB-34F094F0C3D0}" srcOrd="4" destOrd="0" presId="urn:microsoft.com/office/officeart/2011/layout/HexagonRadial"/>
    <dgm:cxn modelId="{D43E13D6-5EFF-46BD-B774-B2C6EEC92EB4}" type="presParOf" srcId="{5C9CE563-B5F2-42DB-912C-675B0F60248F}" destId="{A890FAF6-8FB5-4531-910C-0B5C1750A8DF}" srcOrd="5" destOrd="0" presId="urn:microsoft.com/office/officeart/2011/layout/HexagonRadial"/>
    <dgm:cxn modelId="{CA08AD8E-D7C4-4102-BB48-16138C189AF4}" type="presParOf" srcId="{A890FAF6-8FB5-4531-910C-0B5C1750A8DF}" destId="{2DC771AE-2EA3-4408-9889-7C1DA57E95BF}" srcOrd="0" destOrd="0" presId="urn:microsoft.com/office/officeart/2011/layout/HexagonRadial"/>
    <dgm:cxn modelId="{711CC566-D76C-44E5-8CFC-BB82A5CBEBEC}" type="presParOf" srcId="{5C9CE563-B5F2-42DB-912C-675B0F60248F}" destId="{7B4E4962-C1ED-4216-BC62-5A3CA422AC83}" srcOrd="6" destOrd="0" presId="urn:microsoft.com/office/officeart/2011/layout/HexagonRadial"/>
    <dgm:cxn modelId="{CB389726-2F20-4D8D-A574-B6877E380765}" type="presParOf" srcId="{5C9CE563-B5F2-42DB-912C-675B0F60248F}" destId="{357B494E-3A70-47E2-8A0C-B3AB9D88AEEC}" srcOrd="7" destOrd="0" presId="urn:microsoft.com/office/officeart/2011/layout/HexagonRadial"/>
    <dgm:cxn modelId="{DF43CC72-AA41-4089-878E-4CC57191197F}" type="presParOf" srcId="{357B494E-3A70-47E2-8A0C-B3AB9D88AEEC}" destId="{051CE80B-98BD-46BC-B482-C217637A308D}" srcOrd="0" destOrd="0" presId="urn:microsoft.com/office/officeart/2011/layout/HexagonRadial"/>
    <dgm:cxn modelId="{2BAAD6B5-BD58-49F7-82D8-D7799573F372}" type="presParOf" srcId="{5C9CE563-B5F2-42DB-912C-675B0F60248F}" destId="{00B4AB7A-016A-4A57-A66F-1F4D655E52B7}" srcOrd="8" destOrd="0" presId="urn:microsoft.com/office/officeart/2011/layout/HexagonRadial"/>
    <dgm:cxn modelId="{D61A9ADB-E080-4C8D-91D6-DD9CAD008DA3}" type="presParOf" srcId="{5C9CE563-B5F2-42DB-912C-675B0F60248F}" destId="{E0C8CF3B-EC32-4C58-80AF-7C415843FF3F}" srcOrd="9" destOrd="0" presId="urn:microsoft.com/office/officeart/2011/layout/HexagonRadial"/>
    <dgm:cxn modelId="{9E3CA43F-FC8D-4ED7-95F0-987CEEBF2DB3}" type="presParOf" srcId="{E0C8CF3B-EC32-4C58-80AF-7C415843FF3F}" destId="{744D3BF3-A508-48E1-8A15-C3F6840E71C8}" srcOrd="0" destOrd="0" presId="urn:microsoft.com/office/officeart/2011/layout/HexagonRadial"/>
    <dgm:cxn modelId="{C3D581C5-7330-4E81-8C3D-E00EE5BBF77F}" type="presParOf" srcId="{5C9CE563-B5F2-42DB-912C-675B0F60248F}" destId="{90CB5FD5-E946-4B01-AE29-6EB05DD86D45}" srcOrd="10" destOrd="0" presId="urn:microsoft.com/office/officeart/2011/layout/HexagonRadial"/>
    <dgm:cxn modelId="{2B3BE313-A29B-4B9D-99F1-C148E02EE303}" type="presParOf" srcId="{5C9CE563-B5F2-42DB-912C-675B0F60248F}" destId="{413F12D9-D16D-4C07-BFE4-30528DF18E92}" srcOrd="11" destOrd="0" presId="urn:microsoft.com/office/officeart/2011/layout/HexagonRadial"/>
    <dgm:cxn modelId="{6DD101EB-A9A0-448B-8B7A-80B1CE1A69CA}" type="presParOf" srcId="{413F12D9-D16D-4C07-BFE4-30528DF18E92}" destId="{C78014D6-27DC-4FEF-86DB-00EF143901EA}" srcOrd="0" destOrd="0" presId="urn:microsoft.com/office/officeart/2011/layout/HexagonRadial"/>
    <dgm:cxn modelId="{657122F4-3FCD-4B6F-B9E2-10885CA7AFE3}" type="presParOf" srcId="{5C9CE563-B5F2-42DB-912C-675B0F60248F}" destId="{5D1A4B19-EB7D-4CC5-B500-11F9924DEAD9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D5240AD-D0E5-8743-BED0-4875EEDE37D1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9F1AF83-5EC3-2645-9357-E8053F4E6264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+ 45 minutes</a:t>
            </a:r>
          </a:p>
          <a:p>
            <a:endParaRPr lang="en-US" dirty="0" smtClean="0"/>
          </a:p>
          <a:p>
            <a:r>
              <a:rPr lang="en-US" dirty="0" smtClean="0"/>
              <a:t>Break??</a:t>
            </a:r>
          </a:p>
          <a:p>
            <a:endParaRPr lang="en-US" dirty="0" smtClean="0"/>
          </a:p>
          <a:p>
            <a:r>
              <a:rPr lang="en-US" dirty="0" smtClean="0"/>
              <a:t>Activity #2 Introduction	– 10 minutes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10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+ 1:35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7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sketch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9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 55 minutes</a:t>
            </a:r>
          </a:p>
          <a:p>
            <a:r>
              <a:rPr lang="en-US" dirty="0" smtClean="0"/>
              <a:t>Activity #2 Building	25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87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82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8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Setup – called one time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INPUT or OUTPUT</a:t>
            </a:r>
          </a:p>
          <a:p>
            <a:endParaRPr lang="en-US" dirty="0" smtClean="0"/>
          </a:p>
          <a:p>
            <a:r>
              <a:rPr lang="en-US" dirty="0" smtClean="0"/>
              <a:t>Loop</a:t>
            </a:r>
            <a:r>
              <a:rPr lang="en-US" baseline="0" dirty="0" smtClean="0"/>
              <a:t> – continuously repeated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HIGH – 5V</a:t>
            </a:r>
          </a:p>
          <a:p>
            <a:endParaRPr lang="en-US" dirty="0" smtClean="0"/>
          </a:p>
          <a:p>
            <a:r>
              <a:rPr lang="en-US" dirty="0" smtClean="0"/>
              <a:t>LOW – 0V</a:t>
            </a:r>
          </a:p>
          <a:p>
            <a:endParaRPr lang="en-US" dirty="0" smtClean="0"/>
          </a:p>
          <a:p>
            <a:r>
              <a:rPr lang="en-US" dirty="0" smtClean="0"/>
              <a:t>Why do we use </a:t>
            </a:r>
            <a:r>
              <a:rPr lang="en-US" dirty="0" err="1" smtClean="0"/>
              <a:t>ledPort</a:t>
            </a:r>
            <a:r>
              <a:rPr lang="en-US" dirty="0" smtClean="0"/>
              <a:t>?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 we use Camel Case?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+ 1:25</a:t>
            </a:r>
          </a:p>
          <a:p>
            <a:r>
              <a:rPr lang="en-US" dirty="0" smtClean="0"/>
              <a:t>Activity #2 Explain code	– </a:t>
            </a:r>
            <a:r>
              <a:rPr lang="en-US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1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42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Setup – called one time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INPUT or OUTPUT</a:t>
            </a:r>
          </a:p>
          <a:p>
            <a:endParaRPr lang="en-US" dirty="0" smtClean="0"/>
          </a:p>
          <a:p>
            <a:r>
              <a:rPr lang="en-US" dirty="0" smtClean="0"/>
              <a:t>Loop</a:t>
            </a:r>
            <a:r>
              <a:rPr lang="en-US" baseline="0" dirty="0" smtClean="0"/>
              <a:t> – continuously repeated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HIGH – 5V</a:t>
            </a:r>
          </a:p>
          <a:p>
            <a:endParaRPr lang="en-US" dirty="0" smtClean="0"/>
          </a:p>
          <a:p>
            <a:r>
              <a:rPr lang="en-US" dirty="0" smtClean="0"/>
              <a:t>LOW – 0V</a:t>
            </a:r>
          </a:p>
          <a:p>
            <a:endParaRPr lang="en-US" dirty="0" smtClean="0"/>
          </a:p>
          <a:p>
            <a:r>
              <a:rPr lang="en-US" dirty="0" smtClean="0"/>
              <a:t>Why do we use </a:t>
            </a:r>
            <a:r>
              <a:rPr lang="en-US" dirty="0" err="1" smtClean="0"/>
              <a:t>ledPort</a:t>
            </a:r>
            <a:r>
              <a:rPr lang="en-US" dirty="0" smtClean="0"/>
              <a:t>?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 we use Camel Case?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06933" y="6361663"/>
            <a:ext cx="272822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02533" y="6379642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Comic Sans MS" panose="030F0702030302020204" pitchFamily="66" charset="0"/>
              <a:buChar char="&gt;"/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46491" y="6356350"/>
            <a:ext cx="265445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62393" y="6356350"/>
            <a:ext cx="2638553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45" y="489171"/>
            <a:ext cx="4941529" cy="173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3826" y="6348456"/>
            <a:ext cx="2682984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57175" y="6356350"/>
            <a:ext cx="264377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47651" y="6356350"/>
            <a:ext cx="265329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6977" y="6356350"/>
            <a:ext cx="2733969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126:42001/vars-update=Command=Off" TargetMode="External"/><Relationship Id="rId2" Type="http://schemas.openxmlformats.org/officeDocument/2006/relationships/hyperlink" Target="http://192.168.0.106:42001/vars-update=Command=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92.168.0.126:42001/vars-update=Command=On=Name=Pradee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wmf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0.wmf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laboutcircuits.com/" TargetMode="External"/><Relationship Id="rId3" Type="http://schemas.openxmlformats.org/officeDocument/2006/relationships/hyperlink" Target="http://arduino-info.wikispaces.com/" TargetMode="External"/><Relationship Id="rId7" Type="http://schemas.openxmlformats.org/officeDocument/2006/relationships/hyperlink" Target="http://makezine.com/" TargetMode="External"/><Relationship Id="rId2" Type="http://schemas.openxmlformats.org/officeDocument/2006/relationships/hyperlink" Target="http://playground.arduino.cc/Main/ArduinoCom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structables.com/" TargetMode="External"/><Relationship Id="rId5" Type="http://schemas.openxmlformats.org/officeDocument/2006/relationships/hyperlink" Target="http://www.arduino.cc/forum" TargetMode="External"/><Relationship Id="rId10" Type="http://schemas.openxmlformats.org/officeDocument/2006/relationships/hyperlink" Target="https://learn.sparkfun.com/tutorials/what-is-electricity" TargetMode="External"/><Relationship Id="rId4" Type="http://schemas.openxmlformats.org/officeDocument/2006/relationships/hyperlink" Target="http://www.arduino.cc/en/Reference/HomePage" TargetMode="External"/><Relationship Id="rId9" Type="http://schemas.openxmlformats.org/officeDocument/2006/relationships/hyperlink" Target="http://www.wikipedia.org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Let us make our </a:t>
            </a:r>
            <a:r>
              <a:rPr lang="en-US" sz="4000" dirty="0" smtClean="0"/>
              <a:t>second device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Smart light that will </a:t>
            </a:r>
            <a:r>
              <a:rPr lang="en-US" dirty="0"/>
              <a:t>glow when it gets dark</a:t>
            </a:r>
          </a:p>
          <a:p>
            <a:pPr lvl="1"/>
            <a:r>
              <a:rPr lang="en-US" dirty="0" smtClean="0"/>
              <a:t>Stops glowing when it is not dark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sz="2400" dirty="0"/>
              <a:t>Understand </a:t>
            </a:r>
            <a:r>
              <a:rPr lang="en-US" sz="2400" u="sng" dirty="0"/>
              <a:t>Sensor</a:t>
            </a:r>
            <a:r>
              <a:rPr lang="en-US" sz="2400" dirty="0"/>
              <a:t>, </a:t>
            </a:r>
            <a:r>
              <a:rPr lang="en-US" sz="2400" u="sng" dirty="0"/>
              <a:t>Actuator</a:t>
            </a:r>
            <a:r>
              <a:rPr lang="en-US" sz="2400" dirty="0"/>
              <a:t>, </a:t>
            </a:r>
            <a:r>
              <a:rPr lang="en-US" sz="2400" u="sng" dirty="0"/>
              <a:t>Controller</a:t>
            </a:r>
          </a:p>
          <a:p>
            <a:pPr lvl="1"/>
            <a:r>
              <a:rPr lang="en-US" sz="2400" dirty="0" smtClean="0"/>
              <a:t>Learn about </a:t>
            </a:r>
            <a:r>
              <a:rPr lang="en-US" sz="2400" u="sng" dirty="0" smtClean="0"/>
              <a:t>Input</a:t>
            </a:r>
            <a:r>
              <a:rPr lang="en-US" sz="2400" dirty="0"/>
              <a:t> </a:t>
            </a:r>
            <a:r>
              <a:rPr lang="en-US" sz="2400" dirty="0" smtClean="0"/>
              <a:t>/ </a:t>
            </a:r>
            <a:r>
              <a:rPr lang="en-US" sz="2400" u="sng" dirty="0" smtClean="0"/>
              <a:t>Output</a:t>
            </a:r>
            <a:r>
              <a:rPr lang="en-US" sz="2400" dirty="0" smtClean="0"/>
              <a:t> </a:t>
            </a:r>
            <a:r>
              <a:rPr lang="en-US" sz="2400" u="sng" dirty="0" smtClean="0"/>
              <a:t>Pins</a:t>
            </a:r>
            <a:r>
              <a:rPr lang="en-US" sz="2400" dirty="0" smtClean="0"/>
              <a:t> Arduino uses to talk to the sensors and actuators.</a:t>
            </a:r>
          </a:p>
          <a:p>
            <a:pPr lvl="1"/>
            <a:r>
              <a:rPr lang="en-US" sz="2400" dirty="0" smtClean="0"/>
              <a:t>Learn how to provide </a:t>
            </a:r>
            <a:r>
              <a:rPr lang="en-US" sz="2400" dirty="0"/>
              <a:t>instructions (also called “</a:t>
            </a:r>
            <a:r>
              <a:rPr lang="en-US" sz="2400" u="sng" dirty="0"/>
              <a:t>Sketch</a:t>
            </a:r>
            <a:r>
              <a:rPr lang="en-US" sz="2400" dirty="0" smtClean="0"/>
              <a:t>”) for </a:t>
            </a:r>
            <a:r>
              <a:rPr lang="en-US" sz="2400" dirty="0"/>
              <a:t>Arduino </a:t>
            </a:r>
            <a:r>
              <a:rPr lang="en-US" sz="2400" dirty="0" smtClean="0"/>
              <a:t>that </a:t>
            </a:r>
            <a:r>
              <a:rPr lang="en-US" sz="2400" dirty="0"/>
              <a:t>provide the behavior </a:t>
            </a:r>
            <a:r>
              <a:rPr lang="en-US" sz="2400" dirty="0" smtClean="0"/>
              <a:t>to the device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0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Insert the </a:t>
            </a:r>
            <a:r>
              <a:rPr lang="en-US" sz="3600" dirty="0" smtClean="0"/>
              <a:t>LED </a:t>
            </a:r>
            <a:r>
              <a:rPr lang="en-US" sz="3600" dirty="0"/>
              <a:t>on breadboard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2050" name="Picture 2" descr="C:\Users\pbhatter\Pictures\OLYMPUS Viewer 3\2014_06_08\P60804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2" y="1376174"/>
            <a:ext cx="6743316" cy="505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82898" y="1643083"/>
            <a:ext cx="44759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Insert </a:t>
            </a:r>
            <a:r>
              <a:rPr lang="en-US" sz="3200" b="1" u="sng" dirty="0">
                <a:solidFill>
                  <a:schemeClr val="bg1"/>
                </a:solidFill>
                <a:latin typeface="Comic Sans MS" panose="030F0702030302020204" pitchFamily="66" charset="0"/>
              </a:rPr>
              <a:t>long leg </a:t>
            </a: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in  d3</a:t>
            </a:r>
          </a:p>
        </p:txBody>
      </p:sp>
      <p:sp>
        <p:nvSpPr>
          <p:cNvPr id="7" name="Rectangle 6"/>
          <p:cNvSpPr/>
          <p:nvPr/>
        </p:nvSpPr>
        <p:spPr>
          <a:xfrm>
            <a:off x="3322118" y="3912616"/>
            <a:ext cx="983802" cy="238126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4009107" y="3905251"/>
            <a:ext cx="304800" cy="111863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55551" y="5646699"/>
            <a:ext cx="4759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Insert 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short </a:t>
            </a:r>
            <a:r>
              <a:rPr lang="en-US" sz="3200" b="1" dirty="0">
                <a:solidFill>
                  <a:schemeClr val="bg1"/>
                </a:solidFill>
                <a:latin typeface="Comic Sans MS" panose="030F0702030302020204" pitchFamily="66" charset="0"/>
              </a:rPr>
              <a:t>leg in  </a:t>
            </a:r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d5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5" name="Straight Arrow Connector 14"/>
          <p:cNvCxnSpPr>
            <a:endCxn id="9" idx="0"/>
          </p:cNvCxnSpPr>
          <p:nvPr/>
        </p:nvCxnSpPr>
        <p:spPr>
          <a:xfrm flipH="1">
            <a:off x="4161507" y="2227858"/>
            <a:ext cx="525387" cy="167739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552206" y="4096346"/>
            <a:ext cx="2209148" cy="155035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514350" y="0"/>
            <a:ext cx="2332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+ Rail inward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40121" y="274638"/>
            <a:ext cx="1317429" cy="17749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86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nsert the 270 Ohm resistor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910" y="1775800"/>
            <a:ext cx="6574221" cy="306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449" y="5309842"/>
            <a:ext cx="4398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mic Sans MS" panose="030F0702030302020204" pitchFamily="66" charset="0"/>
              </a:rPr>
              <a:t>Insert one leg in a5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0529" y="5331692"/>
            <a:ext cx="430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mic Sans MS" panose="030F0702030302020204" pitchFamily="66" charset="0"/>
              </a:rPr>
              <a:t>Insert other in a21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07628" y="4303986"/>
            <a:ext cx="315310" cy="10058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301354" y="4336650"/>
            <a:ext cx="315310" cy="10058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Insert the 270 Ohm Resistor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3074" name="Picture 2" descr="C:\Users\pbhatter\Pictures\OLYMPUS Viewer 3\2014_06_08\P60804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39" y="1529609"/>
            <a:ext cx="6434807" cy="482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7451" y="1737036"/>
            <a:ext cx="468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one leg in a5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89838" y="2340880"/>
            <a:ext cx="2038834" cy="235710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5746" y="5421858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other leg in a21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52254" y="4848821"/>
            <a:ext cx="483192" cy="57303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Pick, bend and insert 10Kilo Ohm resistor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8" y="1787353"/>
            <a:ext cx="6196084" cy="448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1278" y="1701301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one leg in g26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52499" y="2305145"/>
            <a:ext cx="0" cy="874591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03830" y="3316214"/>
            <a:ext cx="4872251" cy="206991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3771" y="5384298"/>
            <a:ext cx="54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other leg in g11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87263" y="2605151"/>
            <a:ext cx="1217614" cy="4572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834850" y="2528951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7201472" y="2608931"/>
            <a:ext cx="77861" cy="457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06287" y="2528951"/>
            <a:ext cx="85725" cy="6020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304877" y="2528951"/>
            <a:ext cx="276225" cy="609600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15" idx="1"/>
          </p:cNvCxnSpPr>
          <p:nvPr/>
        </p:nvCxnSpPr>
        <p:spPr>
          <a:xfrm>
            <a:off x="6477663" y="2833751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581102" y="2812736"/>
            <a:ext cx="357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flipH="1">
            <a:off x="7422818" y="2605151"/>
            <a:ext cx="77861" cy="457200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00126" y="2536511"/>
            <a:ext cx="85725" cy="6020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21" idx="2"/>
          </p:cNvCxnSpPr>
          <p:nvPr/>
        </p:nvCxnSpPr>
        <p:spPr>
          <a:xfrm flipH="1" flipV="1">
            <a:off x="7461748" y="3062351"/>
            <a:ext cx="387371" cy="965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56256" y="3263462"/>
            <a:ext cx="178594" cy="3649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0"/>
          </p:cNvCxnSpPr>
          <p:nvPr/>
        </p:nvCxnSpPr>
        <p:spPr>
          <a:xfrm flipH="1">
            <a:off x="7240402" y="2221429"/>
            <a:ext cx="38931" cy="387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861208" y="1852097"/>
            <a:ext cx="1443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Black Ring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91773" y="4031722"/>
            <a:ext cx="1443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Brown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 Ring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75956" y="4028316"/>
            <a:ext cx="1443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Orange Ring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4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244446" cy="1143000"/>
          </a:xfrm>
        </p:spPr>
        <p:txBody>
          <a:bodyPr/>
          <a:lstStyle/>
          <a:p>
            <a:r>
              <a:rPr lang="en-US" sz="3200" dirty="0" smtClean="0"/>
              <a:t>Pick &amp; insert the Light Dependent Resistor (LDR)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9" y="1738682"/>
            <a:ext cx="6639636" cy="446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216" y="4432386"/>
            <a:ext cx="494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one leg in </a:t>
            </a:r>
            <a:r>
              <a:rPr lang="en-US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f</a:t>
            </a:r>
            <a:r>
              <a:rPr 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26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673652" y="4235638"/>
            <a:ext cx="559559" cy="20073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561301" y="4336004"/>
            <a:ext cx="511247" cy="124187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33990" y="5562028"/>
            <a:ext cx="540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Insert other leg in f29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8596">
            <a:off x="7647930" y="2992725"/>
            <a:ext cx="1459083" cy="10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21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 should look like ….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2" y="1781502"/>
            <a:ext cx="7393367" cy="4459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3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Connect wires on the breadboard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6664" y="2390775"/>
            <a:ext cx="7364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</a:t>
            </a:r>
            <a:r>
              <a:rPr lang="en-US" sz="2400" dirty="0" smtClean="0">
                <a:latin typeface="Comic Sans MS" panose="030F0702030302020204" pitchFamily="66" charset="0"/>
              </a:rPr>
              <a:t>Use shorter wires for connecting components on the board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7170" name="Picture 2" descr="C:\Users\pbhatter\Pictures\OLYMPUS Viewer 3\2014_06_11\P61104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8" y="274638"/>
            <a:ext cx="8091055" cy="606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5048" y="334338"/>
            <a:ext cx="57867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 Minus rail  to i11 blue wire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3233" y="3543999"/>
            <a:ext cx="57867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 Minus rail  to c21 using blue wire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96051" y="5150442"/>
            <a:ext cx="57867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 Plus rail  to j29 using red wire</a:t>
            </a:r>
            <a:endParaRPr lang="en-US" sz="32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68415" y="919113"/>
            <a:ext cx="1564252" cy="2407411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40014" y="4075467"/>
            <a:ext cx="549404" cy="52424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296807" y="2346385"/>
            <a:ext cx="535978" cy="335348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Connect wires between breadboard and Arduino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9538" y="3533775"/>
            <a:ext cx="7021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</a:t>
            </a:r>
            <a:r>
              <a:rPr lang="en-US" sz="2400" dirty="0" smtClean="0">
                <a:latin typeface="Comic Sans MS" panose="030F0702030302020204" pitchFamily="66" charset="0"/>
              </a:rPr>
              <a:t>Use longer wires for connecting the board to Arduino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Connect pin 9 on Arduino to e3 on breadboard using orange wire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9218" name="Picture 2" descr="C:\Users\pbhatter\Pictures\OLYMPUS Viewer 3\2014_06_11\P61104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41" y="1841501"/>
            <a:ext cx="6019799" cy="451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6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Sense the world. 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Light sensor</a:t>
            </a:r>
          </a:p>
          <a:p>
            <a:pPr lvl="1"/>
            <a:r>
              <a:rPr lang="en-US" dirty="0" smtClean="0"/>
              <a:t>Sound sensor</a:t>
            </a:r>
          </a:p>
          <a:p>
            <a:pPr lvl="1"/>
            <a:r>
              <a:rPr lang="en-US" dirty="0" smtClean="0"/>
              <a:t>Temperature sensor</a:t>
            </a:r>
          </a:p>
          <a:p>
            <a:pPr lvl="1"/>
            <a:r>
              <a:rPr lang="en-US" dirty="0" smtClean="0"/>
              <a:t>Location (GPS)</a:t>
            </a:r>
          </a:p>
          <a:p>
            <a:pPr lvl="1"/>
            <a:r>
              <a:rPr lang="en-US" dirty="0" smtClean="0"/>
              <a:t>Orientation sensor</a:t>
            </a:r>
          </a:p>
          <a:p>
            <a:pPr lvl="1"/>
            <a:r>
              <a:rPr lang="en-US" dirty="0" smtClean="0"/>
              <a:t>Distance sensor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0242" name="Picture 2" descr="C:\Users\pbhatter\Pictures\OLYMPUS Viewer 3\2014_06_11\P61104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05" y="1705523"/>
            <a:ext cx="5864771" cy="43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27376" y="1652861"/>
            <a:ext cx="2837790" cy="45039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Comic Sans MS" panose="030F0702030302020204" pitchFamily="66" charset="0"/>
              </a:rPr>
              <a:t>&gt; Connect pin A0 to i26 using green wire</a:t>
            </a:r>
          </a:p>
          <a:p>
            <a:pPr marL="0" indent="0">
              <a:buNone/>
            </a:pPr>
            <a:endParaRPr lang="en-US" sz="1800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mic Sans MS" panose="030F0702030302020204" pitchFamily="66" charset="0"/>
              </a:rPr>
              <a:t>&gt; Connect </a:t>
            </a:r>
            <a:r>
              <a:rPr lang="en-US" sz="1800" dirty="0">
                <a:latin typeface="Comic Sans MS" panose="030F0702030302020204" pitchFamily="66" charset="0"/>
              </a:rPr>
              <a:t>pin </a:t>
            </a:r>
            <a:r>
              <a:rPr lang="en-US" sz="1800" dirty="0" smtClean="0">
                <a:latin typeface="Comic Sans MS" panose="030F0702030302020204" pitchFamily="66" charset="0"/>
              </a:rPr>
              <a:t>5V  on Arduino to Plus Rail on breadboard using red wire</a:t>
            </a:r>
          </a:p>
          <a:p>
            <a:pPr marL="0" indent="0"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mic Sans MS" panose="030F0702030302020204" pitchFamily="66" charset="0"/>
              </a:rPr>
              <a:t>&gt; Connect pin GND on Arduino  to Minus Rail on breadboard using blue wire</a:t>
            </a:r>
          </a:p>
          <a:p>
            <a:pPr>
              <a:buFont typeface="Wingdings"/>
              <a:buChar char="Ø"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01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Step 4: Write instructions and upload to Arduino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869073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LcParenR"/>
            </a:pP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6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5994" y="304910"/>
            <a:ext cx="6005609" cy="11430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Connect </a:t>
            </a:r>
            <a:r>
              <a:rPr lang="en-US" dirty="0" smtClean="0"/>
              <a:t>Arduino to the computer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5" y="2035977"/>
            <a:ext cx="2888367" cy="233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2618763"/>
            <a:ext cx="1323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mic Sans MS" panose="030F0702030302020204" pitchFamily="66" charset="0"/>
              </a:rPr>
              <a:t>&gt; USB </a:t>
            </a:r>
          </a:p>
          <a:p>
            <a:r>
              <a:rPr lang="en-US" sz="1600" dirty="0" smtClean="0">
                <a:latin typeface="Comic Sans MS" panose="030F0702030302020204" pitchFamily="66" charset="0"/>
              </a:rPr>
              <a:t>Connector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826659" y="3675504"/>
            <a:ext cx="129944" cy="1051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012" y="2036763"/>
            <a:ext cx="3169536" cy="24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64864" y="2036763"/>
            <a:ext cx="2875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&gt; USB cable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56603" y="3675504"/>
            <a:ext cx="4056177" cy="1051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78408" y="3355938"/>
            <a:ext cx="1323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mic Sans MS" panose="030F0702030302020204" pitchFamily="66" charset="0"/>
              </a:rPr>
              <a:t>&gt; To computers USB </a:t>
            </a:r>
          </a:p>
          <a:p>
            <a:r>
              <a:rPr lang="en-US" sz="1600" dirty="0" smtClean="0">
                <a:latin typeface="Comic Sans MS" panose="030F0702030302020204" pitchFamily="66" charset="0"/>
              </a:rPr>
              <a:t>Port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202423" y="3894547"/>
            <a:ext cx="775985" cy="306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0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Make sure Windows detects Arduino correctly 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51" y="1863850"/>
            <a:ext cx="5086497" cy="430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124200" y="3322857"/>
            <a:ext cx="5893191" cy="33986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Click on Windows logo at bottom left corner of the screen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Click on “Devices and Printers”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Arduino Uno should be listed there. 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Note the port. Example COM17 in this image.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603717" y="4487594"/>
            <a:ext cx="1520482" cy="5345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406769" y="5022166"/>
            <a:ext cx="1717430" cy="731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Arduino IDE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48" y="3438525"/>
            <a:ext cx="2141996" cy="257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0820" y="1796901"/>
            <a:ext cx="4444217" cy="40908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Click on the Arduino icon on your desktop</a:t>
            </a:r>
          </a:p>
          <a:p>
            <a:pPr marL="0" indent="0">
              <a:buNone/>
            </a:pPr>
            <a:endParaRPr lang="en-US" sz="2400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400" dirty="0">
              <a:latin typeface="Comic Sans MS" panose="030F0702030302020204" pitchFamily="66" charset="0"/>
            </a:endParaRP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A window like this should open up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989" y="1692276"/>
            <a:ext cx="682488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4545038" y="2036763"/>
            <a:ext cx="20081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15290" y="3729846"/>
            <a:ext cx="8568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924066" y="2221707"/>
            <a:ext cx="682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Arduino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969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is </a:t>
            </a:r>
            <a:r>
              <a:rPr lang="en-US" sz="2800" dirty="0"/>
              <a:t>integrated development </a:t>
            </a:r>
            <a:r>
              <a:rPr lang="en-US" sz="2800" dirty="0" smtClean="0"/>
              <a:t>environment or IDE?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1" y="1748601"/>
            <a:ext cx="3403342" cy="409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45037" y="1817613"/>
            <a:ext cx="4444217" cy="40908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This is the place where you write instructions for the Arduino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It checks the instructions can be understood by Arduino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Passes the  “Sketch” to Arduino (“Upload”)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Allows us to chat with Arduino if needed.</a:t>
            </a:r>
          </a:p>
          <a:p>
            <a:pPr>
              <a:buFont typeface="Comic Sans MS" panose="030F0702030302020204" pitchFamily="66" charset="0"/>
              <a:buChar char="&gt;"/>
            </a:pPr>
            <a:endParaRPr lang="en-US" sz="2400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6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Board “Arduino Uno”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93" y="1853734"/>
            <a:ext cx="56483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2043953" y="2106706"/>
            <a:ext cx="573741" cy="313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184020" y="3245224"/>
            <a:ext cx="994340" cy="313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20989" y="3236259"/>
            <a:ext cx="1604402" cy="313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3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Select the Communication </a:t>
            </a:r>
            <a:r>
              <a:rPr lang="en-US" sz="2800" dirty="0" smtClean="0"/>
              <a:t>Port the computer uses to send the instructions to Arduino and talking to it.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131" y="2039471"/>
            <a:ext cx="5079059" cy="378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2460812" y="2344271"/>
            <a:ext cx="573741" cy="313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649814" y="3824426"/>
            <a:ext cx="1143836" cy="4317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967190" y="3794729"/>
            <a:ext cx="1143836" cy="4317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2155" y="3824426"/>
            <a:ext cx="2461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Port you had noted earlier should be visible here.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Select it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15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Write the instructions (also called “Sketch”)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OSCON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8175" y="1857375"/>
            <a:ext cx="82947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Click on menu option “File” in the Arduino IDE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Select   “Sketchbook”.  Select “</a:t>
            </a:r>
            <a:r>
              <a:rPr lang="en-US" dirty="0" err="1" smtClean="0"/>
              <a:t>Smart_light</a:t>
            </a:r>
            <a:r>
              <a:rPr lang="en-US" dirty="0" smtClean="0"/>
              <a:t>”.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The instructions similar to those in the next three slides will show up in the window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I have pre-written them to save time. In real life you will have to write them. 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The programming language used is similar to C++.</a:t>
            </a:r>
          </a:p>
          <a:p>
            <a:pPr marL="285750" indent="-285750">
              <a:buFont typeface="Wingdings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5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 Part 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1604212"/>
            <a:ext cx="8229600" cy="4604084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/*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Automatic light</a:t>
            </a:r>
          </a:p>
          <a:p>
            <a:pPr marL="0" indent="0">
              <a:buNone/>
            </a:pPr>
            <a:r>
              <a:rPr lang="en-US" sz="1600" dirty="0"/>
              <a:t>Arduino is connected to a light sensor and a LED.</a:t>
            </a:r>
          </a:p>
          <a:p>
            <a:pPr marL="0" indent="0">
              <a:buNone/>
            </a:pPr>
            <a:r>
              <a:rPr lang="en-US" sz="1600" dirty="0"/>
              <a:t>Arduino switches the LED on when it becomes somewhat dark.</a:t>
            </a:r>
          </a:p>
          <a:p>
            <a:pPr marL="0" indent="0">
              <a:buNone/>
            </a:pPr>
            <a:r>
              <a:rPr lang="en-US" sz="1600" dirty="0"/>
              <a:t>It switches the LED off when it is bright.</a:t>
            </a:r>
          </a:p>
          <a:p>
            <a:pPr marL="0" indent="0">
              <a:buNone/>
            </a:pPr>
            <a:r>
              <a:rPr lang="en-US" sz="1600" dirty="0"/>
              <a:t>by Pradeep Bhatter</a:t>
            </a:r>
          </a:p>
          <a:p>
            <a:pPr marL="0" indent="0">
              <a:buNone/>
            </a:pPr>
            <a:r>
              <a:rPr lang="en-US" sz="1600" dirty="0"/>
              <a:t>*/</a:t>
            </a:r>
          </a:p>
          <a:p>
            <a:pPr marL="0" indent="0">
              <a:buNone/>
            </a:pPr>
            <a:r>
              <a:rPr lang="en-US" sz="1600" dirty="0" smtClean="0"/>
              <a:t>/* </a:t>
            </a:r>
            <a:r>
              <a:rPr lang="en-US" sz="1600" dirty="0"/>
              <a:t>Use pin 9 to signal the LED */</a:t>
            </a:r>
          </a:p>
          <a:p>
            <a:pPr marL="0" indent="0">
              <a:buNone/>
            </a:pP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LED_PIN = 9 ;  </a:t>
            </a:r>
          </a:p>
          <a:p>
            <a:pPr marL="0" indent="0">
              <a:buNone/>
            </a:pPr>
            <a:r>
              <a:rPr lang="en-US" sz="1600" dirty="0" smtClean="0"/>
              <a:t>/* </a:t>
            </a:r>
            <a:r>
              <a:rPr lang="en-US" sz="1600" dirty="0"/>
              <a:t>Use pin 0 for reading the level of brightness from the light sensor */</a:t>
            </a:r>
          </a:p>
          <a:p>
            <a:pPr marL="0" indent="0">
              <a:buNone/>
            </a:pP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LIGHT_SENSOR_PIN = 0 ; </a:t>
            </a:r>
          </a:p>
          <a:p>
            <a:pPr marL="0" indent="0">
              <a:buNone/>
            </a:pPr>
            <a:r>
              <a:rPr lang="en-US" sz="1600" dirty="0" smtClean="0"/>
              <a:t>/* </a:t>
            </a:r>
            <a:r>
              <a:rPr lang="en-US" sz="1600" dirty="0"/>
              <a:t>time the controller should wait before </a:t>
            </a:r>
            <a:r>
              <a:rPr lang="en-US" sz="1600" dirty="0" err="1" smtClean="0"/>
              <a:t>resensing</a:t>
            </a:r>
            <a:r>
              <a:rPr lang="en-US" sz="1600" dirty="0" smtClean="0"/>
              <a:t> </a:t>
            </a:r>
            <a:r>
              <a:rPr lang="en-US" sz="1600" dirty="0"/>
              <a:t>- 1000 millisecond or 1 second */</a:t>
            </a:r>
          </a:p>
          <a:p>
            <a:pPr marL="0" indent="0">
              <a:buNone/>
            </a:pP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INTERVAL = 1000 ;  </a:t>
            </a:r>
          </a:p>
          <a:p>
            <a:pPr marL="0" indent="0">
              <a:buNone/>
            </a:pPr>
            <a:r>
              <a:rPr lang="en-US" sz="1600" dirty="0" smtClean="0"/>
              <a:t>/* </a:t>
            </a:r>
            <a:r>
              <a:rPr lang="en-US" sz="1600" dirty="0"/>
              <a:t>Box to store the value read from brightness sensor */</a:t>
            </a:r>
          </a:p>
          <a:p>
            <a:pPr marL="0" indent="0">
              <a:buNone/>
            </a:pP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sensedValue</a:t>
            </a:r>
            <a:r>
              <a:rPr lang="en-US" sz="1600" dirty="0"/>
              <a:t> ;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the world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LED – bring light</a:t>
            </a:r>
          </a:p>
          <a:p>
            <a:pPr lvl="1"/>
            <a:r>
              <a:rPr lang="en-US" dirty="0" smtClean="0"/>
              <a:t>Speaker - sound</a:t>
            </a:r>
          </a:p>
          <a:p>
            <a:pPr lvl="1"/>
            <a:r>
              <a:rPr lang="en-US" dirty="0" smtClean="0"/>
              <a:t>Motor – Move</a:t>
            </a:r>
          </a:p>
          <a:p>
            <a:pPr lvl="1"/>
            <a:r>
              <a:rPr lang="en-US" dirty="0" smtClean="0"/>
              <a:t>Relays/Switches</a:t>
            </a:r>
          </a:p>
          <a:p>
            <a:pPr lvl="1"/>
            <a:r>
              <a:rPr lang="en-US" dirty="0" smtClean="0"/>
              <a:t>Robotic arm - Move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void setup() {</a:t>
            </a:r>
          </a:p>
          <a:p>
            <a:pPr marL="0" indent="0">
              <a:buNone/>
            </a:pPr>
            <a:r>
              <a:rPr lang="en-US" sz="1600" dirty="0"/>
              <a:t>  /* My Dear Arduino, */</a:t>
            </a:r>
          </a:p>
          <a:p>
            <a:pPr marL="0" indent="0">
              <a:buNone/>
            </a:pPr>
            <a:r>
              <a:rPr lang="en-US" sz="1600" dirty="0"/>
              <a:t>  /* Use pin 9  for telling the LED to glow or not */ 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(LED_PIN, OUTPUT); </a:t>
            </a:r>
          </a:p>
          <a:p>
            <a:pPr marL="0" indent="0">
              <a:buNone/>
            </a:pPr>
            <a:r>
              <a:rPr lang="en-US" sz="1600" dirty="0"/>
              <a:t>  /* Use pin 0 to read the level of </a:t>
            </a:r>
            <a:r>
              <a:rPr lang="en-US" sz="1600" dirty="0" smtClean="0"/>
              <a:t>brightness </a:t>
            </a:r>
            <a:r>
              <a:rPr lang="en-US" sz="1600" dirty="0"/>
              <a:t>from the light sensor */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(LIGHT_SENSOR_PIN, INPUT);</a:t>
            </a:r>
          </a:p>
          <a:p>
            <a:pPr marL="0" indent="0">
              <a:buNone/>
            </a:pPr>
            <a:r>
              <a:rPr lang="en-US" sz="1600" dirty="0"/>
              <a:t>  /* If connected to computer, set the speed to talk to it at 9600 bits/second */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Serial.begin</a:t>
            </a:r>
            <a:r>
              <a:rPr lang="en-US" sz="1600" dirty="0"/>
              <a:t>(9600) ; </a:t>
            </a:r>
          </a:p>
          <a:p>
            <a:pPr marL="0" indent="0">
              <a:buNone/>
            </a:pPr>
            <a:r>
              <a:rPr lang="en-US" sz="1600" dirty="0"/>
              <a:t>  /* Tell the computer you are ready to roll */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Serial.println</a:t>
            </a:r>
            <a:r>
              <a:rPr lang="en-US" sz="1600" dirty="0"/>
              <a:t>("Ready to roll ....");</a:t>
            </a:r>
          </a:p>
          <a:p>
            <a:pPr marL="0" indent="0">
              <a:buNone/>
            </a:pPr>
            <a:r>
              <a:rPr lang="en-US" sz="1600" dirty="0"/>
              <a:t> delay (100);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41174"/>
            <a:ext cx="8229600" cy="5239837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void </a:t>
            </a:r>
            <a:r>
              <a:rPr lang="en-US" sz="1400" dirty="0"/>
              <a:t>loop() {</a:t>
            </a:r>
          </a:p>
          <a:p>
            <a:pPr marL="0" indent="0">
              <a:buNone/>
            </a:pPr>
            <a:r>
              <a:rPr lang="en-US" sz="1400" dirty="0" smtClean="0"/>
              <a:t>  </a:t>
            </a:r>
            <a:r>
              <a:rPr lang="en-US" sz="1400" dirty="0"/>
              <a:t>/* My Dear Arduino, </a:t>
            </a:r>
          </a:p>
          <a:p>
            <a:pPr marL="0" indent="0">
              <a:buNone/>
            </a:pPr>
            <a:r>
              <a:rPr lang="en-US" sz="1400" dirty="0"/>
              <a:t>          Keep doing what I telling you here </a:t>
            </a:r>
            <a:r>
              <a:rPr lang="en-US" sz="1400" dirty="0" smtClean="0"/>
              <a:t>….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*/</a:t>
            </a:r>
          </a:p>
          <a:p>
            <a:pPr marL="0" indent="0">
              <a:buNone/>
            </a:pPr>
            <a:r>
              <a:rPr lang="en-US" sz="1400" dirty="0" smtClean="0"/>
              <a:t>  </a:t>
            </a:r>
            <a:r>
              <a:rPr lang="en-US" sz="1400" dirty="0"/>
              <a:t>/* Read the </a:t>
            </a:r>
            <a:r>
              <a:rPr lang="en-US" sz="1400" dirty="0" smtClean="0"/>
              <a:t>strength </a:t>
            </a:r>
            <a:r>
              <a:rPr lang="en-US" sz="1400" dirty="0"/>
              <a:t>of the signal on pin connected to light sensor */</a:t>
            </a:r>
          </a:p>
          <a:p>
            <a:pPr marL="0" indent="0">
              <a:buNone/>
            </a:pPr>
            <a:r>
              <a:rPr lang="en-US" sz="1400" dirty="0"/>
              <a:t>     </a:t>
            </a:r>
            <a:r>
              <a:rPr lang="en-US" sz="1400" dirty="0" err="1"/>
              <a:t>sensedValue</a:t>
            </a:r>
            <a:r>
              <a:rPr lang="en-US" sz="1400" dirty="0"/>
              <a:t>  = </a:t>
            </a:r>
            <a:r>
              <a:rPr lang="en-US" sz="1400" dirty="0" err="1"/>
              <a:t>analogRead</a:t>
            </a:r>
            <a:r>
              <a:rPr lang="en-US" sz="1400" dirty="0"/>
              <a:t>(LIGHT_SENSOR_PIN) ; </a:t>
            </a:r>
          </a:p>
          <a:p>
            <a:pPr marL="0" indent="0">
              <a:buNone/>
            </a:pPr>
            <a:r>
              <a:rPr lang="en-US" sz="1400" dirty="0"/>
              <a:t>    /* Read the  pin light sensor is connected to.</a:t>
            </a:r>
          </a:p>
          <a:p>
            <a:pPr marL="0" indent="0">
              <a:buNone/>
            </a:pPr>
            <a:r>
              <a:rPr lang="en-US" sz="1400" dirty="0"/>
              <a:t>     If the value read is less than 400, set LED pin to 1. It will make the LED glow. </a:t>
            </a:r>
          </a:p>
          <a:p>
            <a:pPr marL="0" indent="0">
              <a:buNone/>
            </a:pPr>
            <a:r>
              <a:rPr lang="en-US" sz="1400" dirty="0"/>
              <a:t>     Otherwise, set the LED pin to 0. It will make the LED turn off.</a:t>
            </a:r>
          </a:p>
          <a:p>
            <a:pPr marL="0" indent="0">
              <a:buNone/>
            </a:pPr>
            <a:r>
              <a:rPr lang="en-US" sz="1400" dirty="0"/>
              <a:t>  */   </a:t>
            </a:r>
          </a:p>
          <a:p>
            <a:pPr marL="0" indent="0">
              <a:buNone/>
            </a:pPr>
            <a:r>
              <a:rPr lang="en-US" sz="1400" dirty="0"/>
              <a:t>  if (</a:t>
            </a:r>
            <a:r>
              <a:rPr lang="en-US" sz="1400" dirty="0" err="1"/>
              <a:t>sensedValue</a:t>
            </a:r>
            <a:r>
              <a:rPr lang="en-US" sz="1400" dirty="0"/>
              <a:t> &lt; 400)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digitalWrite</a:t>
            </a:r>
            <a:r>
              <a:rPr lang="en-US" sz="1400" dirty="0"/>
              <a:t>(LED_PIN, HIGH) ; </a:t>
            </a:r>
          </a:p>
          <a:p>
            <a:pPr marL="0" indent="0">
              <a:buNone/>
            </a:pPr>
            <a:r>
              <a:rPr lang="en-US" sz="1400" dirty="0"/>
              <a:t>  else 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digitalWrite</a:t>
            </a:r>
            <a:r>
              <a:rPr lang="en-US" sz="1400" dirty="0"/>
              <a:t>(LED_PIN, LOW) ; </a:t>
            </a:r>
          </a:p>
          <a:p>
            <a:pPr marL="0" indent="0">
              <a:buNone/>
            </a:pPr>
            <a:r>
              <a:rPr lang="en-US" sz="1400" dirty="0"/>
              <a:t>  /*  Tell the computer, the value you read from light sensor */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Serial.print</a:t>
            </a:r>
            <a:r>
              <a:rPr lang="en-US" sz="1400" dirty="0"/>
              <a:t>("Sensor Value = "); 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Serial.println</a:t>
            </a:r>
            <a:r>
              <a:rPr lang="en-US" sz="1400" dirty="0"/>
              <a:t>(</a:t>
            </a:r>
            <a:r>
              <a:rPr lang="en-US" sz="1400" dirty="0" err="1"/>
              <a:t>sensedValue</a:t>
            </a:r>
            <a:r>
              <a:rPr lang="en-US" sz="1400" dirty="0"/>
              <a:t>); </a:t>
            </a:r>
          </a:p>
          <a:p>
            <a:pPr marL="0" indent="0">
              <a:buNone/>
            </a:pPr>
            <a:r>
              <a:rPr lang="en-US" sz="1400" dirty="0"/>
              <a:t>  /* Wait and then go again ... */</a:t>
            </a:r>
          </a:p>
          <a:p>
            <a:pPr marL="0" indent="0">
              <a:buNone/>
            </a:pPr>
            <a:r>
              <a:rPr lang="en-US" sz="1400" dirty="0"/>
              <a:t>  delay (INTERVAL);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0" y="1169743"/>
            <a:ext cx="3790706" cy="529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the sketch to Arduino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AutoShape 2" descr="data:image/jpeg;base64,/9j/4AAQSkZJRgABAQAAAQABAAD/2wCEAAkGBxQHEhQUEhQVFhUXFhcXGBgYFxwXFxkaFx4XHBgYGxoYHCggGxolGxUVITEhJSosLi4uHCIzRDMsNygtLisBCgoKDgwOFw8PFCwcHBwsLCwsLCwsLCwsLCwsKzcsLCwsLCwsLCwsLCwsNyssLCwsLCw3LCwsLCssNzc3NzcsLP/AABEIAMcA/QMBIgACEQEDEQH/xAAcAAEAAgMBAQEAAAAAAAAAAAAABgcEBQgDAgH/xABEEAACAQICBwUEBggFBAMAAAABAgADEQQhBQYSMUFRYQcTInGBMlKRoSNCcoKxwQgUFUNiktHwFnODwuEkM1OTJaKj/8QAFwEBAQEBAAAAAAAAAAAAAAAAAAECA//EABkRAQEBAAMAAAAAAAAAAAAAAAARAQIhUf/aAAwDAQACEQMRAD8AvGIiAiIgIiICIiAiVb2sa2VtF1koUmKLsBmKmxYknK44AD5zUaN7Sn0U6qzmqNlSVc5naAPhbeN/UdISrpiavV7T1HWGkKtBrjcynJkPusOB+Rm0hSIiAiIgIiICIiAiIgIiICIiAiIgIiICIiAiIgIiIEa151up6p0gxXbqPcU0va9t7E8FFx8ZSmme1HG44n6ZkHuUvo1H3hdz/NM/tqxjVNI7JPhRECjzG0fW7GQ/QureN065GEoswBsWAAUebtkOdr3lxHlV1lxdU37+v/7qh+ZaZ+itcMbhDljcSvnUNQfy1CRJC3ZG+DUPpHSOGwwPM7Z+Lsgv5XmO+quhsL7Wl6rf5dAsPiqsPnBGp1s07X07sVK9SnUZVCB0XZJUEnxqMg123gD5TYaI0BhtbMFfv6dDHU22U7xwqVkIuqG5yYHasw9QRuxcfo3RdKnUNDSNV6gVtlKmFcbbWyXbAAW5yuRaRrCDvQ9PmLj7Q3D1zX70I3GgdYcVqVizkUqIdmrTfcy79luYsbhhzBF+PSurOn6WslBa9E5HJlPtI3FTbjn6ixnJK0xVG0BewzHEDmvTpwk07O9Zn1Trq9y9ByFcDlytwYXJHqOJhXTETyw2IXForowZGAZWG4g5giesikREBERAREQEREBERAREQEREBERAREQEREBPDHYkYOm9Q7kRmP3QT+U95jaSw367SqU922jJf7QI/OByxrDjm0rUd3N32y9+e0bkfHdM/Q2vmM0VhGwtCoEG0WDAfSAH2lUnIXOe6++xE8Ertq7jb1aYY02dHpv7LqwZHQ+jH1tI6V2cxew+I5E+fOVlvtG6r6Q1nYvSo1ahO+ox3+dWobE+pMlGC7EcfWF6lTDp022Y+tkt85t+zXtRGBVMLjj9GLLTre6NwWp/CPe4ccsxddNxVAKkEEAgg3BB3EHiIVQ7dieNoZpXwxPUuv8AsMhWtOr1fVXEKldQGKhwVO0pBJB2TYcQct4y6Tq+V5226vftbA9+o+kwpNTqaRt3o8gAH+51ikUBjKZwziqvssb5cDxHlxHQz0oVRhyMvo6mRXgDxXpzH/EkGpeHTTIq4Kps3rLai5+pXW7Us+Ct4kI47S8hI4tAgPSYEMCcjvDLfLz3iVF09ketPdMMFVa4YFqDH1LJ5nM25hveEticoaCxTMF2WtURg9NhvV1sR8bD1tynSup+nl1kwlOuuRI2XX3XXJh8cx0Ik1cbqIiRSIiAiIgIiICIiAiIgIiICIiAiIgIiICIiBX/AGk9ni6zA1qNlxAGY3Cpbdnwbru/EUJpHAVdD1DTqoyspsQwsR8eB+BnXc0ms+q2H1mTZrp4gLK4ydfI8R0NxKkcrd2GzT1X+n9JLNR+0LE6pkKPpsNfOkxzTmaZPsnp7J6E3nvrn2b4nVol1HeUeFRRu+2Pq+e7rwkLY3PiFjz/AKyo6s1X1ow2tNLvMNUDW9pDlUQ8mXh57jwJm3qUxVBVgCCCCDuIO8Gch6Px9XRNRa1Co1Kqu50O/pyIPFTcGXn2e9qtPTxWhi9mjiDYK26lVPS/sOfdO/geEkWqi1j0W2qOPqUQSvduGpNx2CQ1JwTvK5Z81Mzdd9nEYiljKYAXF0xVYDctZSUrr/Ou197rLC7fNXv1ijSxqDxUiKdTrTc+En7NQ2/1DKkTFHE4buzn3bmovMFgoe3QhUPmvnKjFpH9WqkDdvHrLb7INMfq2KegT4MSveqOVRb7Y9QGPoJUWMFwlQfZP5SX6g4ru8Rh2Bzp1kP3XIDf31kHSMREjRERAREQEREBERAREQEREBERAREQEREBERAREQPwjayMrvXHsqoaX2qmGtRq79n90x8h7Hpl0lixA5P0/qzidX3KVqbKeFxcMOYIyYeU1K7L5MLcOn/E680jo6lpRDTrIroeDD5g7weolS65dkmzephLuN/dm22Psncw6ZHzMtSNVqZ2gCpSbR+lW28PVQ0lxBOahhs7NU8s8n3rxyzFf1sI+hsRUoVPapu1M8iRuYdGGY6NGJ0VUwhIF8jYqRYg8iDmp6G0x3BYFmyKhQLkkm2SKo6AeQA8pUZNMAEowOyw+R/Aj8pn6AqtoqupcEqGF2AyK33+fTmJrKNVguTG99+yrW6WbrefrmptDac7JGRCi1+uzu+MDrijVFZQym6sAQRuIOYM+5zjqJrbjdW61MNUathWdVZCS4VWNttCc0K5eHd04zo6ZaIiICIiAiIgIiICIiAiIgIiICIiAiIgIiICIiAiIgIiIGg1l1Rw+sQvUXZqgeGqmTjoT9Zeh+U591v0E2hsXWoPmUClWAttKRfaA8rDobzqGV12u6pvpdKeKw6lq1LwuoFy9InMAcStybdTyEIovDYUqbnLhYCZfeDD9Og3zz0nUIa4yVs/Xcwv5gzBLSo2KaWekbqB6i5PmZc+p3ajRx6omLIpObAVP3ZPJvcPXcem6ULeetGrsZHNTkR/fGIOvEYOAQQQcwRmCOc/ZzLqzr3itUXCK+3ROYR80YdOKNztx5yV4ntdxbv3lJKJojMpsszKP4iDc8fELCRau+JA9XO1LDaWAFVKlBj7w20/nUZeokhr63YKgbHEUz9klx8VBtCt3E8sNiUxah6bK6ncykEH1E9YCIiAiIgIiICIiAiIgIiICIiAiIgIiICIiAiIgc06z4dcNisbh3FgmJYqfdWq119LkX85Fa9I4dirbxJn2vIMHpauTktVEv5MiqT/ADLf0miqUv2lTANhVAyN95yuP6dLSo0wM+p822bgg3GRFp4PW/sc5UZeVcd224nwnirc/LmJhUqz4FyL2ZTwPzE9cHhKukDamhby3epmLi6RpMQ91YHZIIsYVvcLpA1M0bYfkf8Att6fVPUZfjNlgtLGsSrrsuMiJD6L2mxWsMQArmx3K3EdDzXp8IRNtGaar6OJak5pv0NweVxkGHQyY4DtYqYZQMSlJjxIbuyetjcfhKYp6RfDk06mfAhj8LNytnNlhKlJrWAU8jlfyPHdJB0DoHtFwWmTsioKb8nIt6MDb42ktBvOWqlAVN4z57j8ZutAa343VuwpVO8pj92+Y9OXpaItdGRIHq12o4XS1krfQVOTex/Nw9cupk6puKgBUgg5gg3BHQyK+oiICIiAiIgIiICIiAiIgIiICIiAiIgUB+kBQ2MdTb3sOvyZx/SRIaOODwWGxaE2d61Kp0em10I5HYYC38J5yf8A6Q9G1TCtzSovwKn/AHTU6o4L9qavY1LXahijWXpZKRb5d4ZUQ3Slfv02lJ2XzYbgWGV7T70JhabgPVpkopF3ANhf3iOWXzmHRIrU6gBzU3t03bQ6br8j5zZ6naXGCdqVQXpVPaHLhtjqOI4i/IRomlKmuHXw7KqPICfWAahTrDEtRXEIabUqtMqG7ykSpuAwszqVBXnuvmCMYYE6NWoKljQTZZGN2I2jZVAAN89x6zK1X0nS0hiBTKZEHZ2zbaYC4yGQ3bjc9ZyVsdM9kOE09SXEaKrhFddpFYl6LX5N7dPPffata1hKf0lgKmia1ShWUrUptssp3jkeoIIIIyIIMn2g9eqmo2kKtOsrfq1VlerSuGNJ3UF3pkABs73y8Q6y3NZNXMHr1htvZSoWpk0K6+0pIOyQwzK33qcuYnXNRzNXw/65SDfWTw35jkfjl5mYFKq1DI7uIO7+8t82+jB3tOop4pteRG/5EzWP9Ku1xGR/KaTGxwekSMr/AHWzHo3DcZs6WLWqbey3I/kdxkX2bzLw9VgCt8uHTqOUg39RUff/AMzd6D1ur6vkdzUIXijeJD5qTkeoses0WB0XVx6Bwym97jazWxIuwG4ZbzlNth9UHYAs+fK3Dob5/CTdwi79RNahrXQapsbDo2w6g3F7AhgeRB3cLHfvkklWah4j/DKmmid4KjbTb9q9rC3oN3zljYDStPH5KSGG9GGy4+6fxEzc1pmxEShERAREQEREBERAREQEREBERAqH9IWjtU8I3I1R8RTt+BmH+j/s46jpKgw8Ld3cdKi1VPySSHt4wve4Cm/uVlv5MrD8bSJfo84kJisXT3FqNNrf5bEE/wD6D4wisdKYdtGVmXcys6N5gkMPLhMSnXNBwy8DcDyk07XtFfs/SWIIHhcrVH+oLsf59qQaaF1jDNi6D0WzV6VOrRPB0qAMjAluDLYrYkG/DOemperJJWoV3EHPp+Ym07Iaiax6NSm5Iq4V2RXFtsK3iXePZPs2/g6SdYXQS0xaoxqD3fZT1A9ryJI6TnvHsUz2t6rd+GxWGR3FIk12HiAU/kthcC9gSTYTRdl3aG+qNTuqpLYRz4l3mkT+8Qcua8d+/f0uKYC7IA2bWtbK3K3Kc9drHZx/h6p+s4Vf+lqMAyj9yzHIf5bE2HIm3KaxUUZglR2B8LtW2TzUk2/Ka7RtMOKwNyACct/hYbutrzP08BhjSpjeieLzOZnnq7SLbQG9rKB1cgATbCX619kOL0Pephf+qo77KLV1GZzT6+VvYzJ+qJA6I2WKnJgbFTkwI3gg5g9J2Ii7AA5C0+TQUna2V2udhf4zNajnrA4ZKlGjk1JgAFc3Xabedl9xPQG898NpmroprOL/AMQUfFkPhb5E85fmLwqY1ClRFdGFirAMp8wcpAdYuzJa4JwdTuz/AOKoS9P7re0nzHSYio7hMeukiCpUk+4AM/sgAr52t1M2dLCVHIIDX57vheQxdC47QD1CaDrWAC0iqd6CXObJYEGyK/lcXE9hqbpvT/8A3DVVT/5avdr/AOtTf/6yQWnoLTVQVUoVKlN2a9gWHeWAJJ5kADj8ZLZW3Zp2cVNVK7V6z02Y0yiql7DaKkm5A4LbdxlkzWBERKEREBERAREQEREBERAREQIz2kaO/aejcSg3hNsf6ZDfgplC9mWmBoLSeHdjZXY0H8qtgp9KgQ+V5086CoCCLgixHQzlXXfQR0BjKtFh4QxKH+Fs1b4EfOXEWT2/aKzw+JtkQ1Fzy+sn4ufSUeRsmdF6GxS9pmh3ouR+soAj34VkF0qfZccRzYcJz/pDBtg3ZHUqykqyneCDYg9QYwTfsW1i/YeO7tzalXUU25Bgb02+JI+9fhOkZxhSc0iOY3GXHqZ2yDB0hSxyO+yLLUp2JIG4OGYXPUf8xouyVB2y61K9RMGjXWmRVr294Z0qR+Icj7MxNaO2o11KYCkyEi3fVbXXqiAkX6sfQyp9t8e5ClmZ2JZjdiWNyTzLE3jMNedaqcZUZjmSST+Qkv7KdFHS+kKK28FNu+fypWK+m3sD1ker4UYW1Jc6hsGtns/w34nnNtqHpz9iY6hUpn6NWCVOAZKhCuT0F1YdVEqOooiJloiIgIiICIiAiIgIiICIiAiIgIiICIiAiIgJAe1nU3/EdDvaS3r0gbAb3TeV6kZkeo4yfRA5X1S1lq6oYkVUzt4aiHIVE9w9RvVuB6XEsjXXVqj2g0BpDRpDVbWqU8gz2HssPq1lFhn7QtnuMze03s2/aRbE4NfpMzUpD6/Nl/i5jj576t1fxmK1crGphX2Kgyem25wPqspttWz5EZ2tKiN1KRpEhl3EgggggjIgg5qQeE8hT5Ey3MVrFovWw/8AymGqYPE5A16QNjwFyASfvqQOc9MJ2TYTTHiwmk0qL0VKh9SjjP0EoqrDYJXzqPsj4n0H9ZuMFWNZhh8FSZnfIbI2qrc92SrzO4cTLY0b2I4WiQa9etV6C1NT57z8CJOtGaIweqdI90lHDp9ZyQt7cXdjc+pkpEV7OuzlNWwMRidl8Ta44pR52J9p+b+g4k0ThqCt37IPAxbYy+qzeAD0Alv9oPaIMfSfDYAkhwVqYg3VAp9pad82JGW0MgDkTvEZ7OtBjTmKpKo+hosKtRuDFfZX1IA8r8pc9TV/UgQBffYX859REy0REQEREBERAREQEREBERAREQEREBERAREQEREBIzrTqRhdZbs67FXhVSwb7w3MPPPqJJogUfpns70hoy/dbOJp8ALbVuqP/tJkD0tox8M30uHakw95WT4bQnVk/CNrfLUjkpMdiKOSV6yjkKzgfIz8Ra+PcZtUfhvqP6bzOrW0bRbfSpn7i/0ntSorRyVQo6AD8IpFAat9meN00QawajT4mrkbdKftE+dh1l36uaBo6u0RSorYb2Y+0x5sf7tNpElUiIgIiICIiAiIgIiICIiAiIgIiICIiAiIgIiICIiAiIgIiICIiAiIgIiICIiAiIgIiICIi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947" y="5799329"/>
            <a:ext cx="1295221" cy="1969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787791" y="1385265"/>
            <a:ext cx="409135" cy="351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72878" y="1897350"/>
            <a:ext cx="2860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Click on Upload to send the instructions from the computer to Arduino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72878" y="5276166"/>
            <a:ext cx="2948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Verify instructions were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Uploaded!!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And there were no errors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........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3" name="Straight Arrow Connector 12"/>
          <p:cNvCxnSpPr>
            <a:endCxn id="6" idx="6"/>
          </p:cNvCxnSpPr>
          <p:nvPr/>
        </p:nvCxnSpPr>
        <p:spPr>
          <a:xfrm flipH="1">
            <a:off x="1588168" y="5602381"/>
            <a:ext cx="4484710" cy="2954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7"/>
          </p:cNvCxnSpPr>
          <p:nvPr/>
        </p:nvCxnSpPr>
        <p:spPr>
          <a:xfrm flipH="1" flipV="1">
            <a:off x="1137010" y="1685454"/>
            <a:ext cx="4882791" cy="50910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60375" y="5996277"/>
            <a:ext cx="3344888" cy="3267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14" idx="6"/>
          </p:cNvCxnSpPr>
          <p:nvPr/>
        </p:nvCxnSpPr>
        <p:spPr>
          <a:xfrm flipH="1">
            <a:off x="3805263" y="6126103"/>
            <a:ext cx="2214538" cy="3356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17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/>
              <a:t>a</a:t>
            </a:r>
            <a:r>
              <a:rPr lang="en-US" dirty="0" smtClean="0"/>
              <a:t> chat window with the Arduino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2" y="1797294"/>
            <a:ext cx="45053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053783" y="2822330"/>
            <a:ext cx="3108960" cy="3692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06769" y="2036763"/>
            <a:ext cx="745588" cy="3692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24200" y="4219526"/>
            <a:ext cx="6019800" cy="16993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Click on “Serial Monitor” in “Tools” menu.</a:t>
            </a:r>
          </a:p>
        </p:txBody>
      </p:sp>
    </p:spTree>
    <p:extLst>
      <p:ext uri="{BB962C8B-B14F-4D97-AF65-F5344CB8AC3E}">
        <p14:creationId xmlns:p14="http://schemas.microsoft.com/office/powerpoint/2010/main" val="169252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3" y="91758"/>
            <a:ext cx="7602717" cy="672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2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Does chat window show the message from Arduino “Ready to roll …”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Does the chat window show the sensor value? 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Go cover the sensor with your hand. Does the value change as you increase/decrease the light falling on the sensor? (if not, something is wrong. Call for help!)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Does it fall below 400 when you cover the light sensor? (if not, you may have to change and upload again.)</a:t>
            </a:r>
          </a:p>
          <a:p>
            <a:pPr>
              <a:buFont typeface="Comic Sans MS" panose="030F0702030302020204" pitchFamily="66" charset="0"/>
              <a:buChar char="&gt;"/>
            </a:pPr>
            <a:r>
              <a:rPr lang="en-US" sz="2400" dirty="0" smtClean="0">
                <a:latin typeface="Comic Sans MS" panose="030F0702030302020204" pitchFamily="66" charset="0"/>
              </a:rPr>
              <a:t>If the value falls below 400, does the LED glow?</a:t>
            </a:r>
          </a:p>
        </p:txBody>
      </p:sp>
    </p:spTree>
    <p:extLst>
      <p:ext uri="{BB962C8B-B14F-4D97-AF65-F5344CB8AC3E}">
        <p14:creationId xmlns:p14="http://schemas.microsoft.com/office/powerpoint/2010/main" val="14193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3044825"/>
            <a:ext cx="7772400" cy="1470025"/>
          </a:xfrm>
        </p:spPr>
        <p:txBody>
          <a:bodyPr/>
          <a:lstStyle/>
          <a:p>
            <a:r>
              <a:rPr lang="en-US" sz="7200" dirty="0" smtClean="0"/>
              <a:t>Did it work?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79164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1" y="274638"/>
            <a:ext cx="6005609" cy="1143000"/>
          </a:xfrm>
        </p:spPr>
        <p:txBody>
          <a:bodyPr/>
          <a:lstStyle/>
          <a:p>
            <a:r>
              <a:rPr lang="en-US" sz="3600" dirty="0" smtClean="0"/>
              <a:t>Time for Arduino to take a break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off </a:t>
            </a:r>
            <a:r>
              <a:rPr lang="en-US" dirty="0" smtClean="0"/>
              <a:t>the battery by sliding the switch to off</a:t>
            </a:r>
          </a:p>
          <a:p>
            <a:r>
              <a:rPr lang="en-US" dirty="0"/>
              <a:t>D</a:t>
            </a:r>
            <a:r>
              <a:rPr lang="en-US" dirty="0" smtClean="0"/>
              <a:t>isconnect </a:t>
            </a:r>
            <a:r>
              <a:rPr lang="en-US" dirty="0"/>
              <a:t>the battery from </a:t>
            </a:r>
            <a:r>
              <a:rPr lang="en-US" dirty="0" smtClean="0"/>
              <a:t>Arduino</a:t>
            </a:r>
          </a:p>
          <a:p>
            <a:r>
              <a:rPr lang="en-US" dirty="0" smtClean="0"/>
              <a:t>Remove all components from the bread board and pack them back neatly into the box.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2382674"/>
            <a:ext cx="7772400" cy="1470025"/>
          </a:xfrm>
        </p:spPr>
        <p:txBody>
          <a:bodyPr/>
          <a:lstStyle/>
          <a:p>
            <a:r>
              <a:rPr lang="en-US" sz="6600" dirty="0"/>
              <a:t>Let us meet the </a:t>
            </a:r>
            <a:r>
              <a:rPr lang="en-US" sz="6600" dirty="0" smtClean="0"/>
              <a:t>new components </a:t>
            </a:r>
            <a:r>
              <a:rPr lang="en-US" sz="66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2336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am Light Dependent Resistor ….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01" y="2227313"/>
            <a:ext cx="2740374" cy="204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6749288" y="4911649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963529" y="4911649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195115" y="4911649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85766" y="4911649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00007" y="4911649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586652" y="5007183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31593" y="4911649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45324" y="5027655"/>
            <a:ext cx="5591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19800" y="5027655"/>
            <a:ext cx="5591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400800" y="4684542"/>
            <a:ext cx="1223889" cy="717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986394" y="4183262"/>
            <a:ext cx="279596" cy="342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83903" y="1798167"/>
            <a:ext cx="4851008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You can call me LDR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When there is light, my resistance is low</a:t>
            </a:r>
          </a:p>
          <a:p>
            <a:pPr marL="742950" lvl="1" indent="-285750">
              <a:buFont typeface="Comic Sans MS" panose="030F0702030302020204" pitchFamily="66" charset="0"/>
              <a:buChar char="&gt;"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More current flows thru me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When it is dark my resistance is high</a:t>
            </a:r>
          </a:p>
          <a:p>
            <a:pPr marL="285750" indent="-285750">
              <a:buFont typeface="Wingdings"/>
              <a:buChar char="Ø"/>
            </a:pPr>
            <a:endParaRPr lang="en-US" dirty="0" smtClean="0">
              <a:latin typeface="Comic Sans MS" panose="030F0702030302020204" pitchFamily="66" charset="0"/>
            </a:endParaRPr>
          </a:p>
          <a:p>
            <a:pPr marL="742950" lvl="1" indent="-285750">
              <a:buFont typeface="Comic Sans MS" panose="030F0702030302020204" pitchFamily="66" charset="0"/>
              <a:buChar char="&gt;"/>
            </a:pPr>
            <a:r>
              <a:rPr lang="en-US" dirty="0" smtClean="0">
                <a:latin typeface="Comic Sans MS" panose="030F0702030302020204" pitchFamily="66" charset="0"/>
              </a:rPr>
              <a:t>Less </a:t>
            </a:r>
            <a:r>
              <a:rPr lang="en-US" dirty="0">
                <a:latin typeface="Comic Sans MS" panose="030F0702030302020204" pitchFamily="66" charset="0"/>
              </a:rPr>
              <a:t>current flows thru me</a:t>
            </a:r>
          </a:p>
          <a:p>
            <a:pPr lvl="1"/>
            <a:endParaRPr lang="en-US" dirty="0">
              <a:latin typeface="Comic Sans MS" panose="030F0702030302020204" pitchFamily="66" charset="0"/>
            </a:endParaRPr>
          </a:p>
          <a:p>
            <a:endParaRPr lang="en-US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3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5019650" y="1354347"/>
            <a:ext cx="3641834" cy="5002003"/>
          </a:xfrm>
          <a:prstGeom prst="round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F0EBD5"/>
              </a:gs>
              <a:gs pos="100000">
                <a:srgbClr val="D1C39F"/>
              </a:gs>
            </a:gsLst>
            <a:lin ang="16200000" scaled="0"/>
          </a:gradFill>
          <a:effectLst>
            <a:outerShdw blurRad="40000" dist="23000" dir="5400000" sx="102000" sy="102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19650" y="2431558"/>
            <a:ext cx="3641834" cy="147670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56745" y="1417638"/>
            <a:ext cx="3641834" cy="4938712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6745" y="2448117"/>
            <a:ext cx="3641834" cy="1476703"/>
          </a:xfrm>
          <a:prstGeom prst="rect">
            <a:avLst/>
          </a:prstGeom>
          <a:gradFill flip="none" rotWithShape="1">
            <a:gsLst>
              <a:gs pos="2500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8263" y="274638"/>
            <a:ext cx="6336686" cy="1143000"/>
          </a:xfrm>
        </p:spPr>
        <p:txBody>
          <a:bodyPr/>
          <a:lstStyle/>
          <a:p>
            <a:r>
              <a:rPr lang="en-US" sz="3200" dirty="0" smtClean="0"/>
              <a:t>How does Arduino talk to sensors and actuators? 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302" y="2701921"/>
            <a:ext cx="574734" cy="109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pbhatter\AppData\Local\Microsoft\Windows\Temporary Internet Files\Content.IE5\IC0I83B1\MC900383652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71" y="2599696"/>
            <a:ext cx="953005" cy="120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11" y="2685594"/>
            <a:ext cx="977089" cy="100174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/>
        </p:spPr>
      </p:pic>
      <p:sp>
        <p:nvSpPr>
          <p:cNvPr id="8" name="Rectangle 7"/>
          <p:cNvSpPr/>
          <p:nvPr/>
        </p:nvSpPr>
        <p:spPr>
          <a:xfrm>
            <a:off x="1484397" y="5518140"/>
            <a:ext cx="853590" cy="62646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On</a:t>
            </a:r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84397" y="4879419"/>
            <a:ext cx="851152" cy="603139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 panose="030F0702030302020204" pitchFamily="66" charset="0"/>
              </a:rPr>
              <a:t>Off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 rot="10800000">
            <a:off x="2933430" y="4879419"/>
            <a:ext cx="798698" cy="1307224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100000">
                <a:srgbClr val="5F5F5F">
                  <a:lumMod val="0"/>
                </a:srgbClr>
              </a:gs>
              <a:gs pos="0">
                <a:srgbClr val="5F5F5F"/>
              </a:gs>
              <a:gs pos="0">
                <a:srgbClr val="FFFFFF"/>
              </a:gs>
              <a:gs pos="100000">
                <a:srgbClr val="B2B2B2"/>
              </a:gs>
              <a:gs pos="100000">
                <a:srgbClr val="292929"/>
              </a:gs>
              <a:gs pos="100000">
                <a:srgbClr val="777777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  <a:tileRect/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4048" y="1423422"/>
            <a:ext cx="27478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Input  pins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s</a:t>
            </a:r>
            <a:r>
              <a:rPr lang="en-US" sz="3200" dirty="0" smtClean="0">
                <a:latin typeface="Comic Sans MS" panose="030F0702030302020204" pitchFamily="66" charset="0"/>
              </a:rPr>
              <a:t>ense voltage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8372" y="1354340"/>
            <a:ext cx="30973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anose="030F0702030302020204" pitchFamily="66" charset="0"/>
              </a:rPr>
              <a:t>Output  pins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p</a:t>
            </a:r>
            <a:r>
              <a:rPr lang="en-US" sz="3200" dirty="0" smtClean="0">
                <a:latin typeface="Comic Sans MS" panose="030F0702030302020204" pitchFamily="66" charset="0"/>
              </a:rPr>
              <a:t>rovide voltage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6745" y="2448117"/>
            <a:ext cx="36418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9650" y="2431558"/>
            <a:ext cx="364183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6865" y="3924820"/>
            <a:ext cx="364183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56745" y="3924820"/>
            <a:ext cx="3641834" cy="741773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</a:t>
            </a:r>
          </a:p>
        </p:txBody>
      </p:sp>
      <p:cxnSp>
        <p:nvCxnSpPr>
          <p:cNvPr id="14" name="Straight Connector 13"/>
          <p:cNvCxnSpPr>
            <a:stCxn id="12" idx="0"/>
            <a:endCxn id="6" idx="2"/>
          </p:cNvCxnSpPr>
          <p:nvPr/>
        </p:nvCxnSpPr>
        <p:spPr>
          <a:xfrm>
            <a:off x="2577662" y="3924820"/>
            <a:ext cx="0" cy="243153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19650" y="3924820"/>
            <a:ext cx="364183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747302" y="5529677"/>
            <a:ext cx="853590" cy="62646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On</a:t>
            </a:r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47302" y="4890956"/>
            <a:ext cx="851152" cy="603139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mic Sans MS" panose="030F0702030302020204" pitchFamily="66" charset="0"/>
              </a:rPr>
              <a:t>Off</a:t>
            </a:r>
            <a:endParaRPr 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32" name="Rectangle 31"/>
          <p:cNvSpPr/>
          <p:nvPr/>
        </p:nvSpPr>
        <p:spPr>
          <a:xfrm rot="10800000">
            <a:off x="7196335" y="4890956"/>
            <a:ext cx="798698" cy="1307224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100000">
                <a:srgbClr val="5F5F5F">
                  <a:lumMod val="0"/>
                </a:srgbClr>
              </a:gs>
              <a:gs pos="0">
                <a:srgbClr val="5F5F5F"/>
              </a:gs>
              <a:gs pos="0">
                <a:srgbClr val="FFFFFF"/>
              </a:gs>
              <a:gs pos="100000">
                <a:srgbClr val="B2B2B2"/>
              </a:gs>
              <a:gs pos="100000">
                <a:srgbClr val="292929"/>
              </a:gs>
              <a:gs pos="100000">
                <a:srgbClr val="777777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  <a:tileRect/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999770" y="3936357"/>
            <a:ext cx="364183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019650" y="3936357"/>
            <a:ext cx="3641834" cy="741773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5" name="Straight Connector 34"/>
          <p:cNvCxnSpPr>
            <a:stCxn id="34" idx="0"/>
          </p:cNvCxnSpPr>
          <p:nvPr/>
        </p:nvCxnSpPr>
        <p:spPr>
          <a:xfrm>
            <a:off x="6840567" y="3936357"/>
            <a:ext cx="0" cy="243153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69675" y="3984077"/>
            <a:ext cx="3141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5Volt 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= 1    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        5Volt 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= 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1023</a:t>
            </a:r>
          </a:p>
          <a:p>
            <a:pPr lvl="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0Volt = 0                 0Volt = 0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269779" y="3984077"/>
            <a:ext cx="3141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 = </a:t>
            </a:r>
            <a:r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5Volt </a:t>
            </a:r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           255 = 5Volt</a:t>
            </a:r>
          </a:p>
          <a:p>
            <a:pPr lvl="0"/>
            <a:r>
              <a:rPr lang="en-US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0 = 0Volt                 0 = 0Volt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(or Sketch)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 Part 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1604212"/>
            <a:ext cx="8229600" cy="4604084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/*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Automatic light</a:t>
            </a:r>
          </a:p>
          <a:p>
            <a:pPr marL="0" indent="0">
              <a:buNone/>
            </a:pPr>
            <a:r>
              <a:rPr lang="en-US" sz="1600" dirty="0"/>
              <a:t>Arduino is connected to a light sensor and a LED.</a:t>
            </a:r>
          </a:p>
          <a:p>
            <a:pPr marL="0" indent="0">
              <a:buNone/>
            </a:pPr>
            <a:r>
              <a:rPr lang="en-US" sz="1600" dirty="0"/>
              <a:t>Arduino switches the LED on when it becomes somewhat dark.</a:t>
            </a:r>
          </a:p>
          <a:p>
            <a:pPr marL="0" indent="0">
              <a:buNone/>
            </a:pPr>
            <a:r>
              <a:rPr lang="en-US" sz="1600" dirty="0"/>
              <a:t>It switches the LED off when it is bright.</a:t>
            </a:r>
          </a:p>
          <a:p>
            <a:pPr marL="0" indent="0">
              <a:buNone/>
            </a:pPr>
            <a:r>
              <a:rPr lang="en-US" sz="1600" dirty="0"/>
              <a:t>by Pradeep Bhatter</a:t>
            </a:r>
          </a:p>
          <a:p>
            <a:pPr marL="0" indent="0">
              <a:buNone/>
            </a:pPr>
            <a:r>
              <a:rPr lang="en-US" sz="1600" dirty="0"/>
              <a:t>*/</a:t>
            </a:r>
          </a:p>
          <a:p>
            <a:pPr marL="0" indent="0">
              <a:buNone/>
            </a:pPr>
            <a:r>
              <a:rPr lang="en-US" sz="1600" dirty="0" smtClean="0"/>
              <a:t>/* </a:t>
            </a:r>
            <a:r>
              <a:rPr lang="en-US" sz="1600" dirty="0"/>
              <a:t>Use pin 9 to signal the LED */</a:t>
            </a:r>
          </a:p>
          <a:p>
            <a:pPr marL="0" indent="0">
              <a:buNone/>
            </a:pP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LED_PIN = 9 ;  </a:t>
            </a:r>
          </a:p>
          <a:p>
            <a:pPr marL="0" indent="0">
              <a:buNone/>
            </a:pPr>
            <a:r>
              <a:rPr lang="en-US" sz="1600" dirty="0" smtClean="0"/>
              <a:t>/* </a:t>
            </a:r>
            <a:r>
              <a:rPr lang="en-US" sz="1600" dirty="0"/>
              <a:t>Use pin 0 for reading the level of brightness from the light sensor */</a:t>
            </a:r>
          </a:p>
          <a:p>
            <a:pPr marL="0" indent="0">
              <a:buNone/>
            </a:pP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LIGHT_SENSOR_PIN = 0 ; </a:t>
            </a:r>
          </a:p>
          <a:p>
            <a:pPr marL="0" indent="0">
              <a:buNone/>
            </a:pPr>
            <a:r>
              <a:rPr lang="en-US" sz="1600" dirty="0" smtClean="0"/>
              <a:t>/* </a:t>
            </a:r>
            <a:r>
              <a:rPr lang="en-US" sz="1600" dirty="0"/>
              <a:t>time the controller should wait before </a:t>
            </a:r>
            <a:r>
              <a:rPr lang="en-US" sz="1600" dirty="0" err="1" smtClean="0"/>
              <a:t>resensing</a:t>
            </a:r>
            <a:r>
              <a:rPr lang="en-US" sz="1600" dirty="0" smtClean="0"/>
              <a:t> </a:t>
            </a:r>
            <a:r>
              <a:rPr lang="en-US" sz="1600" dirty="0"/>
              <a:t>- 1000 millisecond or 1 second */</a:t>
            </a:r>
          </a:p>
          <a:p>
            <a:pPr marL="0" indent="0">
              <a:buNone/>
            </a:pP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int</a:t>
            </a:r>
            <a:r>
              <a:rPr lang="en-US" sz="1600" dirty="0"/>
              <a:t> INTERVAL = 1000 ;  </a:t>
            </a:r>
          </a:p>
          <a:p>
            <a:pPr marL="0" indent="0">
              <a:buNone/>
            </a:pPr>
            <a:r>
              <a:rPr lang="en-US" sz="1600" dirty="0" smtClean="0"/>
              <a:t>/* </a:t>
            </a:r>
            <a:r>
              <a:rPr lang="en-US" sz="1600" dirty="0"/>
              <a:t>Box to store the value read from brightness sensor */</a:t>
            </a:r>
          </a:p>
          <a:p>
            <a:pPr marL="0" indent="0">
              <a:buNone/>
            </a:pP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sensedValue</a:t>
            </a:r>
            <a:r>
              <a:rPr lang="en-US" sz="1600" dirty="0"/>
              <a:t> ;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void setup() {</a:t>
            </a:r>
          </a:p>
          <a:p>
            <a:pPr marL="0" indent="0">
              <a:buNone/>
            </a:pPr>
            <a:r>
              <a:rPr lang="en-US" sz="1600" dirty="0"/>
              <a:t>  /* My Dear Arduino, */</a:t>
            </a:r>
          </a:p>
          <a:p>
            <a:pPr marL="0" indent="0">
              <a:buNone/>
            </a:pPr>
            <a:r>
              <a:rPr lang="en-US" sz="1600" dirty="0"/>
              <a:t>  /* Use pin 9  for telling the LED to glow or not */ 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(LED_PIN, OUTPUT); </a:t>
            </a:r>
          </a:p>
          <a:p>
            <a:pPr marL="0" indent="0">
              <a:buNone/>
            </a:pPr>
            <a:r>
              <a:rPr lang="en-US" sz="1600" dirty="0"/>
              <a:t>  /* Use pin 0 to read the level of </a:t>
            </a:r>
            <a:r>
              <a:rPr lang="en-US" sz="1600" dirty="0" smtClean="0"/>
              <a:t>brightness </a:t>
            </a:r>
            <a:r>
              <a:rPr lang="en-US" sz="1600" dirty="0"/>
              <a:t>from the light sensor */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pinMode</a:t>
            </a:r>
            <a:r>
              <a:rPr lang="en-US" sz="1600" dirty="0"/>
              <a:t>(LIGHT_SENSOR_PIN, INPUT);</a:t>
            </a:r>
          </a:p>
          <a:p>
            <a:pPr marL="0" indent="0">
              <a:buNone/>
            </a:pPr>
            <a:r>
              <a:rPr lang="en-US" sz="1600" dirty="0"/>
              <a:t>  /* If connected to computer, set the speed to talk to it at 9600 bits/second */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Serial.begin</a:t>
            </a:r>
            <a:r>
              <a:rPr lang="en-US" sz="1600" dirty="0"/>
              <a:t>(9600) ; </a:t>
            </a:r>
          </a:p>
          <a:p>
            <a:pPr marL="0" indent="0">
              <a:buNone/>
            </a:pPr>
            <a:r>
              <a:rPr lang="en-US" sz="1600" dirty="0"/>
              <a:t>  /* Tell the computer you are ready to roll */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Serial.println</a:t>
            </a:r>
            <a:r>
              <a:rPr lang="en-US" sz="1600" dirty="0"/>
              <a:t>("Ready to roll ....");</a:t>
            </a:r>
          </a:p>
          <a:p>
            <a:pPr marL="0" indent="0">
              <a:buNone/>
            </a:pPr>
            <a:r>
              <a:rPr lang="en-US" sz="1600" dirty="0"/>
              <a:t> delay (100);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8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41174"/>
            <a:ext cx="8229600" cy="5239837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void </a:t>
            </a:r>
            <a:r>
              <a:rPr lang="en-US" sz="1400" dirty="0"/>
              <a:t>loop() {</a:t>
            </a:r>
          </a:p>
          <a:p>
            <a:pPr marL="0" indent="0">
              <a:buNone/>
            </a:pPr>
            <a:r>
              <a:rPr lang="en-US" sz="1400" dirty="0" smtClean="0"/>
              <a:t>  </a:t>
            </a:r>
            <a:r>
              <a:rPr lang="en-US" sz="1400" dirty="0"/>
              <a:t>/* My Dear Arduino, </a:t>
            </a:r>
          </a:p>
          <a:p>
            <a:pPr marL="0" indent="0">
              <a:buNone/>
            </a:pPr>
            <a:r>
              <a:rPr lang="en-US" sz="1400" dirty="0"/>
              <a:t>          Keep doing what I telling you here </a:t>
            </a:r>
            <a:r>
              <a:rPr lang="en-US" sz="1400" dirty="0" smtClean="0"/>
              <a:t>….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*/</a:t>
            </a:r>
          </a:p>
          <a:p>
            <a:pPr marL="0" indent="0">
              <a:buNone/>
            </a:pPr>
            <a:r>
              <a:rPr lang="en-US" sz="1400" dirty="0" smtClean="0"/>
              <a:t>  </a:t>
            </a:r>
            <a:r>
              <a:rPr lang="en-US" sz="1400" dirty="0"/>
              <a:t>/* Read the </a:t>
            </a:r>
            <a:r>
              <a:rPr lang="en-US" sz="1400" dirty="0" smtClean="0"/>
              <a:t>strength </a:t>
            </a:r>
            <a:r>
              <a:rPr lang="en-US" sz="1400" dirty="0"/>
              <a:t>of the signal on pin connected to light sensor */</a:t>
            </a:r>
          </a:p>
          <a:p>
            <a:pPr marL="0" indent="0">
              <a:buNone/>
            </a:pPr>
            <a:r>
              <a:rPr lang="en-US" sz="1400" dirty="0"/>
              <a:t>     </a:t>
            </a:r>
            <a:r>
              <a:rPr lang="en-US" sz="1400" dirty="0" err="1"/>
              <a:t>sensedValue</a:t>
            </a:r>
            <a:r>
              <a:rPr lang="en-US" sz="1400" dirty="0"/>
              <a:t>  = </a:t>
            </a:r>
            <a:r>
              <a:rPr lang="en-US" sz="1400" dirty="0" err="1"/>
              <a:t>analogRead</a:t>
            </a:r>
            <a:r>
              <a:rPr lang="en-US" sz="1400" dirty="0"/>
              <a:t>(LIGHT_SENSOR_PIN) ; </a:t>
            </a:r>
          </a:p>
          <a:p>
            <a:pPr marL="0" indent="0">
              <a:buNone/>
            </a:pPr>
            <a:r>
              <a:rPr lang="en-US" sz="1400" dirty="0"/>
              <a:t>    /* Read the  pin light sensor is connected to.</a:t>
            </a:r>
          </a:p>
          <a:p>
            <a:pPr marL="0" indent="0">
              <a:buNone/>
            </a:pPr>
            <a:r>
              <a:rPr lang="en-US" sz="1400" dirty="0"/>
              <a:t>     If the value read is less than 400, set LED pin to 1. It will make the LED glow. </a:t>
            </a:r>
          </a:p>
          <a:p>
            <a:pPr marL="0" indent="0">
              <a:buNone/>
            </a:pPr>
            <a:r>
              <a:rPr lang="en-US" sz="1400" dirty="0"/>
              <a:t>     Otherwise, set the LED pin to 0. It will make the LED turn off.</a:t>
            </a:r>
          </a:p>
          <a:p>
            <a:pPr marL="0" indent="0">
              <a:buNone/>
            </a:pPr>
            <a:r>
              <a:rPr lang="en-US" sz="1400" dirty="0"/>
              <a:t>  */   </a:t>
            </a:r>
          </a:p>
          <a:p>
            <a:pPr marL="0" indent="0">
              <a:buNone/>
            </a:pPr>
            <a:r>
              <a:rPr lang="en-US" sz="1400" dirty="0"/>
              <a:t>  if (</a:t>
            </a:r>
            <a:r>
              <a:rPr lang="en-US" sz="1400" dirty="0" err="1"/>
              <a:t>sensedValue</a:t>
            </a:r>
            <a:r>
              <a:rPr lang="en-US" sz="1400" dirty="0"/>
              <a:t> &lt; 400)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digitalWrite</a:t>
            </a:r>
            <a:r>
              <a:rPr lang="en-US" sz="1400" dirty="0"/>
              <a:t>(LED_PIN, HIGH) ; </a:t>
            </a:r>
          </a:p>
          <a:p>
            <a:pPr marL="0" indent="0">
              <a:buNone/>
            </a:pPr>
            <a:r>
              <a:rPr lang="en-US" sz="1400" dirty="0"/>
              <a:t>  else </a:t>
            </a:r>
          </a:p>
          <a:p>
            <a:pPr marL="0" indent="0">
              <a:buNone/>
            </a:pPr>
            <a:r>
              <a:rPr lang="en-US" sz="1400" dirty="0"/>
              <a:t>        </a:t>
            </a:r>
            <a:r>
              <a:rPr lang="en-US" sz="1400" dirty="0" err="1"/>
              <a:t>digitalWrite</a:t>
            </a:r>
            <a:r>
              <a:rPr lang="en-US" sz="1400" dirty="0"/>
              <a:t>(LED_PIN, LOW) ; </a:t>
            </a:r>
          </a:p>
          <a:p>
            <a:pPr marL="0" indent="0">
              <a:buNone/>
            </a:pPr>
            <a:r>
              <a:rPr lang="en-US" sz="1400" dirty="0"/>
              <a:t>  /*  Tell the computer, the value you read from light sensor */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Serial.print</a:t>
            </a:r>
            <a:r>
              <a:rPr lang="en-US" sz="1400" dirty="0"/>
              <a:t>("Sensor Value = "); </a:t>
            </a:r>
          </a:p>
          <a:p>
            <a:pPr marL="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Serial.println</a:t>
            </a:r>
            <a:r>
              <a:rPr lang="en-US" sz="1400" dirty="0"/>
              <a:t>(</a:t>
            </a:r>
            <a:r>
              <a:rPr lang="en-US" sz="1400" dirty="0" err="1"/>
              <a:t>sensedValue</a:t>
            </a:r>
            <a:r>
              <a:rPr lang="en-US" sz="1400" dirty="0"/>
              <a:t>); </a:t>
            </a:r>
          </a:p>
          <a:p>
            <a:pPr marL="0" indent="0">
              <a:buNone/>
            </a:pPr>
            <a:r>
              <a:rPr lang="en-US" sz="1400" dirty="0"/>
              <a:t>  /* Wait and then go again ... */</a:t>
            </a:r>
          </a:p>
          <a:p>
            <a:pPr marL="0" indent="0">
              <a:buNone/>
            </a:pPr>
            <a:r>
              <a:rPr lang="en-US" sz="1400" dirty="0"/>
              <a:t>  delay (INTERVAL);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6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24199" y="3597797"/>
            <a:ext cx="3729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610751" y="5014776"/>
            <a:ext cx="6520966" cy="8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610751" y="4348937"/>
            <a:ext cx="1" cy="674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56603" y="3130036"/>
            <a:ext cx="2167597" cy="1218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604" y="3228465"/>
            <a:ext cx="232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</a:t>
            </a:r>
            <a:r>
              <a:rPr lang="en-US" dirty="0">
                <a:latin typeface="Comic Sans MS" panose="030F0702030302020204" pitchFamily="66" charset="0"/>
              </a:rPr>
              <a:t>9</a:t>
            </a:r>
            <a:r>
              <a:rPr lang="en-US" dirty="0" smtClean="0">
                <a:latin typeface="Comic Sans MS" panose="030F0702030302020204" pitchFamily="66" charset="0"/>
              </a:rPr>
              <a:t>        5V   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                   A0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323" y="450162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GND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01186" y="3529049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308021" y="2347030"/>
            <a:ext cx="0" cy="809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39871" y="2342812"/>
            <a:ext cx="4686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900099" y="4383522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00099" y="4240626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908233" y="4547962"/>
            <a:ext cx="92" cy="47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09672" y="1655152"/>
            <a:ext cx="110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2</a:t>
            </a:r>
            <a:r>
              <a:rPr lang="en-US" dirty="0">
                <a:latin typeface="Comic Sans MS" panose="030F0702030302020204" pitchFamily="66" charset="0"/>
              </a:rPr>
              <a:t>7</a:t>
            </a:r>
            <a:r>
              <a:rPr lang="en-US" dirty="0" smtClean="0">
                <a:latin typeface="Comic Sans MS" panose="030F0702030302020204" pitchFamily="66" charset="0"/>
              </a:rPr>
              <a:t>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501186" y="1602802"/>
            <a:ext cx="2405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069754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283995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515581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206232" y="1507268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420473" y="1507268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07118" y="1602802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652059" y="1507268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813111" y="1564023"/>
            <a:ext cx="3306680" cy="20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501186" y="1564024"/>
            <a:ext cx="0" cy="1566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/>
          <p:cNvSpPr/>
          <p:nvPr/>
        </p:nvSpPr>
        <p:spPr>
          <a:xfrm rot="10800000">
            <a:off x="7922467" y="3177875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8104168" y="1574258"/>
            <a:ext cx="11926" cy="158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922466" y="3628109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5" idx="0"/>
          </p:cNvCxnSpPr>
          <p:nvPr/>
        </p:nvCxnSpPr>
        <p:spPr>
          <a:xfrm flipH="1" flipV="1">
            <a:off x="8119791" y="3584891"/>
            <a:ext cx="11926" cy="1429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8333538" y="3435977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745622" y="371157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6" name="Oval 75"/>
          <p:cNvSpPr/>
          <p:nvPr/>
        </p:nvSpPr>
        <p:spPr>
          <a:xfrm rot="5400000">
            <a:off x="6550005" y="2719517"/>
            <a:ext cx="699305" cy="395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263932" y="2421128"/>
            <a:ext cx="279596" cy="342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6942600" y="409782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942600" y="4004813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6853317" y="304891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853317" y="2906014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895818" y="2763208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895818" y="2670201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6" idx="6"/>
          </p:cNvCxnSpPr>
          <p:nvPr/>
        </p:nvCxnSpPr>
        <p:spPr>
          <a:xfrm>
            <a:off x="6899657" y="3266896"/>
            <a:ext cx="8576" cy="74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76" idx="2"/>
          </p:cNvCxnSpPr>
          <p:nvPr/>
        </p:nvCxnSpPr>
        <p:spPr>
          <a:xfrm>
            <a:off x="6895818" y="2342812"/>
            <a:ext cx="3839" cy="224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856828" y="4116690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6119446" y="1885984"/>
            <a:ext cx="1803020" cy="1711813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24199" y="3597797"/>
            <a:ext cx="3729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610751" y="5014776"/>
            <a:ext cx="6520966" cy="8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610751" y="4348937"/>
            <a:ext cx="1" cy="674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56603" y="3130036"/>
            <a:ext cx="2167597" cy="1218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6604" y="3228465"/>
            <a:ext cx="232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9         5V   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                   A0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323" y="450162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GND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1186" y="3529049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08021" y="2347030"/>
            <a:ext cx="0" cy="809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39871" y="2342812"/>
            <a:ext cx="4686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900099" y="4383522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00099" y="4240626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908233" y="4547962"/>
            <a:ext cx="92" cy="47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09672" y="1655152"/>
            <a:ext cx="110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484141" y="1615546"/>
            <a:ext cx="2405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069754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83995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15581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06232" y="1507268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20473" y="1507268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07118" y="1602802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52059" y="1507268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13111" y="1564023"/>
            <a:ext cx="3306680" cy="20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501186" y="1564024"/>
            <a:ext cx="0" cy="1566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 rot="10800000">
            <a:off x="7922467" y="3177875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104168" y="1574258"/>
            <a:ext cx="11926" cy="158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22466" y="3628109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8" idx="0"/>
          </p:cNvCxnSpPr>
          <p:nvPr/>
        </p:nvCxnSpPr>
        <p:spPr>
          <a:xfrm flipH="1" flipV="1">
            <a:off x="8119791" y="3584891"/>
            <a:ext cx="11926" cy="1429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333538" y="3435977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5622" y="371157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34" name="Oval 33"/>
          <p:cNvSpPr/>
          <p:nvPr/>
        </p:nvSpPr>
        <p:spPr>
          <a:xfrm rot="5400000">
            <a:off x="6550005" y="2719517"/>
            <a:ext cx="699305" cy="395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263932" y="2421128"/>
            <a:ext cx="279596" cy="342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942600" y="409782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42600" y="4004813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853317" y="3048910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853317" y="2906014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895818" y="2763208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895818" y="2670201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6"/>
          </p:cNvCxnSpPr>
          <p:nvPr/>
        </p:nvCxnSpPr>
        <p:spPr>
          <a:xfrm>
            <a:off x="6899657" y="3266896"/>
            <a:ext cx="8576" cy="74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4" idx="2"/>
          </p:cNvCxnSpPr>
          <p:nvPr/>
        </p:nvCxnSpPr>
        <p:spPr>
          <a:xfrm>
            <a:off x="6895818" y="2342812"/>
            <a:ext cx="3839" cy="224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856828" y="4116690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6" name="Right Brace 45"/>
          <p:cNvSpPr/>
          <p:nvPr/>
        </p:nvSpPr>
        <p:spPr>
          <a:xfrm>
            <a:off x="7095999" y="3686471"/>
            <a:ext cx="269652" cy="122431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6222" y="5051786"/>
            <a:ext cx="45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LDR offers resistance of about 2500 ohms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Voltage across 10 Kilo Ω Resistor is about 4 volts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Current flowing 0.4 </a:t>
            </a:r>
            <a:r>
              <a:rPr lang="en-US" dirty="0" err="1" smtClean="0"/>
              <a:t>milli</a:t>
            </a:r>
            <a:r>
              <a:rPr lang="en-US" dirty="0" smtClean="0"/>
              <a:t> Amps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86676" y="2748469"/>
            <a:ext cx="740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2K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59127" y="5051786"/>
            <a:ext cx="456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 smtClean="0"/>
              <a:t>Arduino senses a value of about 800 </a:t>
            </a:r>
          </a:p>
          <a:p>
            <a:r>
              <a:rPr lang="en-US" dirty="0"/>
              <a:t> </a:t>
            </a:r>
            <a:r>
              <a:rPr lang="en-US" dirty="0" smtClean="0"/>
              <a:t>    on the Analog input port A0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33700" y="1664027"/>
            <a:ext cx="1483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Bright</a:t>
            </a:r>
          </a:p>
          <a:p>
            <a:r>
              <a:rPr lang="en-US" b="1" dirty="0" smtClean="0"/>
              <a:t>Lot’s of light 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90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6140960" y="1484151"/>
            <a:ext cx="1803020" cy="171181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24200" y="3209651"/>
            <a:ext cx="37291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610752" y="4626630"/>
            <a:ext cx="6520966" cy="8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610752" y="3960791"/>
            <a:ext cx="1" cy="674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56604" y="2741890"/>
            <a:ext cx="2167597" cy="1218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6605" y="2840319"/>
            <a:ext cx="2327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9         5V    </a:t>
            </a:r>
          </a:p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                    A0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1324" y="411348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GND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1187" y="3140903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08022" y="1958884"/>
            <a:ext cx="0" cy="809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39872" y="1954666"/>
            <a:ext cx="4686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900100" y="3995376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00100" y="3852480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908234" y="4159816"/>
            <a:ext cx="92" cy="475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14496" y="1437592"/>
            <a:ext cx="1100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503741" y="1468644"/>
            <a:ext cx="2405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089354" y="1360366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303595" y="1360366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35181" y="1360366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25832" y="1360366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40073" y="1360366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26718" y="1455900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671659" y="1360366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832711" y="1417121"/>
            <a:ext cx="3306680" cy="20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501187" y="1468644"/>
            <a:ext cx="2554" cy="1273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 rot="10800000">
            <a:off x="7922468" y="2789729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104169" y="1427356"/>
            <a:ext cx="0" cy="1340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22467" y="3239963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8" idx="0"/>
          </p:cNvCxnSpPr>
          <p:nvPr/>
        </p:nvCxnSpPr>
        <p:spPr>
          <a:xfrm flipH="1" flipV="1">
            <a:off x="8119792" y="3196745"/>
            <a:ext cx="11926" cy="1429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333539" y="3047831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45623" y="332342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34" name="Oval 33"/>
          <p:cNvSpPr/>
          <p:nvPr/>
        </p:nvSpPr>
        <p:spPr>
          <a:xfrm rot="5400000">
            <a:off x="6550006" y="2331371"/>
            <a:ext cx="699305" cy="395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263933" y="2032982"/>
            <a:ext cx="279596" cy="342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942601" y="3709674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42601" y="3616667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853318" y="2660764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853318" y="2517868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895819" y="2375062"/>
            <a:ext cx="146651" cy="150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895819" y="2282055"/>
            <a:ext cx="14665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6"/>
          </p:cNvCxnSpPr>
          <p:nvPr/>
        </p:nvCxnSpPr>
        <p:spPr>
          <a:xfrm>
            <a:off x="6899658" y="2878750"/>
            <a:ext cx="8576" cy="745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4" idx="2"/>
          </p:cNvCxnSpPr>
          <p:nvPr/>
        </p:nvCxnSpPr>
        <p:spPr>
          <a:xfrm>
            <a:off x="6895819" y="1954666"/>
            <a:ext cx="3839" cy="224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856829" y="3728544"/>
            <a:ext cx="845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10K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6" name="Right Brace 45"/>
          <p:cNvSpPr/>
          <p:nvPr/>
        </p:nvSpPr>
        <p:spPr>
          <a:xfrm>
            <a:off x="7096000" y="3298325"/>
            <a:ext cx="269652" cy="122431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329" y="4879022"/>
            <a:ext cx="4764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LDR offers resistance of about 500,000 ohms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Voltage across 10,000 ohm </a:t>
            </a:r>
            <a:r>
              <a:rPr lang="en-US" dirty="0"/>
              <a:t>r</a:t>
            </a:r>
            <a:r>
              <a:rPr lang="en-US" dirty="0" smtClean="0"/>
              <a:t>esistor drops to about 0.01 volts</a:t>
            </a:r>
          </a:p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Current flowing drops to about 0.001 </a:t>
            </a:r>
            <a:r>
              <a:rPr lang="en-US" dirty="0" err="1" smtClean="0"/>
              <a:t>milli</a:t>
            </a:r>
            <a:r>
              <a:rPr lang="en-US" dirty="0" smtClean="0"/>
              <a:t> Amps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871235" y="2287035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500K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82665" y="4879022"/>
            <a:ext cx="456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mic Sans MS" panose="030F0702030302020204" pitchFamily="66" charset="0"/>
              <a:buChar char="&gt;"/>
            </a:pPr>
            <a:r>
              <a:rPr lang="en-US" dirty="0" smtClean="0"/>
              <a:t>Arduino senses a value of about 2</a:t>
            </a:r>
          </a:p>
          <a:p>
            <a:r>
              <a:rPr lang="en-US" dirty="0"/>
              <a:t> </a:t>
            </a:r>
            <a:r>
              <a:rPr lang="en-US" dirty="0" smtClean="0"/>
              <a:t>    on the Analog input port A0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118458" y="1483541"/>
            <a:ext cx="16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Dark . No light!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366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Demo (if time permits) Remote controlled light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Uses the light sensor and LED circuit we built earlier</a:t>
            </a:r>
          </a:p>
          <a:p>
            <a:r>
              <a:rPr lang="en-US" sz="2800" dirty="0" smtClean="0"/>
              <a:t>Instead of Arduino automatically switching on or off the LED, this time we will control it over the network.</a:t>
            </a:r>
          </a:p>
          <a:p>
            <a:r>
              <a:rPr lang="en-US" sz="2800" dirty="0" smtClean="0"/>
              <a:t>Turn On or Turn Off the LED by sending command from another computer.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6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wireless network “devoxx4kids”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Use browser on your computer to send these commands 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>
              <a:hlinkClick r:id="rId2"/>
            </a:endParaRPr>
          </a:p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192.168.0.126:42001/vars-update=Command=On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192.168.0.126:42001/vars-update=Command=Off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192.168.0.126:42001/vars-update=Command=On=Name=Pradeep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://192.168.0.126:42001/?send_vars</a:t>
            </a:r>
          </a:p>
          <a:p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8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37" y="5283200"/>
            <a:ext cx="86677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8238" y="216393"/>
            <a:ext cx="6005609" cy="1143000"/>
          </a:xfrm>
        </p:spPr>
        <p:txBody>
          <a:bodyPr/>
          <a:lstStyle/>
          <a:p>
            <a:r>
              <a:rPr lang="en-US" sz="3600" dirty="0" smtClean="0"/>
              <a:t>How does the device work?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2060" name="Picture 8" descr="C:\Users\pbhatter\AppData\Local\Microsoft\Windows\Temporary Internet Files\Content.IE5\IC0I83B1\MC900441896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7" y="1547795"/>
            <a:ext cx="1469762" cy="10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0" descr="C:\Users\pbhatter\AppData\Local\Microsoft\Windows\Temporary Internet Files\Content.IE5\CR676WFS\MC900434784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02" y="1724051"/>
            <a:ext cx="1135754" cy="113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ight Arrow 2063"/>
          <p:cNvSpPr/>
          <p:nvPr/>
        </p:nvSpPr>
        <p:spPr>
          <a:xfrm>
            <a:off x="3056053" y="2077139"/>
            <a:ext cx="690150" cy="346408"/>
          </a:xfrm>
          <a:prstGeom prst="rightArrow">
            <a:avLst>
              <a:gd name="adj1" fmla="val 36228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5" name="Picture 12" descr="C:\Users\pbhatter\AppData\Local\Microsoft\Windows\Temporary Internet Files\Content.IE5\CR676WFS\MC900413532[1]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311" y="5269349"/>
            <a:ext cx="1214868" cy="115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96" y="4006070"/>
            <a:ext cx="395855" cy="75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67" name="Straight Connector 2066"/>
          <p:cNvCxnSpPr/>
          <p:nvPr/>
        </p:nvCxnSpPr>
        <p:spPr>
          <a:xfrm>
            <a:off x="511257" y="4314238"/>
            <a:ext cx="8162590" cy="0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9" name="Right Arrow 2068"/>
          <p:cNvSpPr/>
          <p:nvPr/>
        </p:nvSpPr>
        <p:spPr>
          <a:xfrm rot="13523053">
            <a:off x="3107401" y="4977174"/>
            <a:ext cx="1379714" cy="5297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8313878">
            <a:off x="5968022" y="5181346"/>
            <a:ext cx="1253981" cy="5297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TextBox 2069"/>
          <p:cNvSpPr txBox="1"/>
          <p:nvPr/>
        </p:nvSpPr>
        <p:spPr>
          <a:xfrm>
            <a:off x="511257" y="5482760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Light Sensor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93144" y="502109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Actuator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2072" name="Straight Arrow Connector 2071"/>
          <p:cNvCxnSpPr/>
          <p:nvPr/>
        </p:nvCxnSpPr>
        <p:spPr>
          <a:xfrm flipV="1">
            <a:off x="3056053" y="3551347"/>
            <a:ext cx="191644" cy="3374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6" name="Straight Arrow Connector 2075"/>
          <p:cNvCxnSpPr/>
          <p:nvPr/>
        </p:nvCxnSpPr>
        <p:spPr>
          <a:xfrm>
            <a:off x="6905297" y="3561502"/>
            <a:ext cx="335052" cy="3273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9" name="TextBox 2078"/>
          <p:cNvSpPr txBox="1"/>
          <p:nvPr/>
        </p:nvSpPr>
        <p:spPr>
          <a:xfrm>
            <a:off x="2548667" y="3071612"/>
            <a:ext cx="345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Input pin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39111" y="3154843"/>
            <a:ext cx="2202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Output pin 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818831" y="1352837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Instructions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03" y="1169252"/>
            <a:ext cx="2920514" cy="202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/>
          <p:nvPr/>
        </p:nvSpPr>
        <p:spPr>
          <a:xfrm rot="10800000">
            <a:off x="2608263" y="4043415"/>
            <a:ext cx="412336" cy="756986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100000">
                <a:srgbClr val="5F5F5F"/>
              </a:gs>
              <a:gs pos="0">
                <a:srgbClr val="5F5F5F"/>
              </a:gs>
              <a:gs pos="0">
                <a:srgbClr val="FFFFFF"/>
              </a:gs>
              <a:gs pos="100000">
                <a:srgbClr val="B2B2B2"/>
              </a:gs>
              <a:gs pos="100000">
                <a:srgbClr val="292929"/>
              </a:gs>
              <a:gs pos="100000">
                <a:srgbClr val="777777"/>
              </a:gs>
              <a:gs pos="100000">
                <a:srgbClr val="EAEAEA"/>
              </a:gs>
            </a:gsLst>
            <a:lin ang="5400000" scaled="0"/>
            <a:tileRect/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88596">
            <a:off x="2391425" y="5406695"/>
            <a:ext cx="963516" cy="71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49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6" name="Picture 3" descr="D:\DCIM\100OLYMP\P30804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32" y="4703681"/>
            <a:ext cx="2181726" cy="16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78" y="3035553"/>
            <a:ext cx="2181726" cy="154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Elbow Connector 9"/>
          <p:cNvCxnSpPr/>
          <p:nvPr/>
        </p:nvCxnSpPr>
        <p:spPr>
          <a:xfrm rot="10800000">
            <a:off x="5616990" y="2711116"/>
            <a:ext cx="908988" cy="901312"/>
          </a:xfrm>
          <a:prstGeom prst="bentConnector3">
            <a:avLst>
              <a:gd name="adj1" fmla="val 50000"/>
            </a:avLst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261" y="1526059"/>
            <a:ext cx="2149643" cy="135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14123" y="123297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Scratch Program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laptop"/>
          <p:cNvSpPr>
            <a:spLocks noEditPoints="1" noChangeArrowheads="1"/>
          </p:cNvSpPr>
          <p:nvPr/>
        </p:nvSpPr>
        <p:spPr bwMode="auto">
          <a:xfrm>
            <a:off x="3914273" y="1676170"/>
            <a:ext cx="1795711" cy="1359384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67" y="1696688"/>
            <a:ext cx="1133122" cy="78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loud"/>
          <p:cNvSpPr>
            <a:spLocks noChangeAspect="1" noEditPoints="1" noChangeArrowheads="1"/>
          </p:cNvSpPr>
          <p:nvPr/>
        </p:nvSpPr>
        <p:spPr bwMode="auto">
          <a:xfrm>
            <a:off x="713873" y="3163248"/>
            <a:ext cx="1967317" cy="131837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 smtClean="0"/>
              <a:t>Network</a:t>
            </a:r>
            <a:endParaRPr lang="en-US" sz="2400" dirty="0"/>
          </a:p>
        </p:txBody>
      </p:sp>
      <p:sp>
        <p:nvSpPr>
          <p:cNvPr id="23" name="laptop"/>
          <p:cNvSpPr>
            <a:spLocks noEditPoints="1" noChangeArrowheads="1"/>
          </p:cNvSpPr>
          <p:nvPr/>
        </p:nvSpPr>
        <p:spPr bwMode="auto">
          <a:xfrm>
            <a:off x="3168817" y="4667283"/>
            <a:ext cx="1795711" cy="1359384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C:\Users\pbhatter\AppData\Local\Microsoft\Windows\Temporary Internet Files\Content.IE5\QGL3CUUA\MP900401797[1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491" y="4762361"/>
            <a:ext cx="1052362" cy="70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pbhatter\AppData\Local\Microsoft\Windows\Temporary Internet Files\Content.IE5\IC0I83B1\MC900441735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3886">
            <a:off x="2452214" y="1776462"/>
            <a:ext cx="1569102" cy="156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pbhatter\AppData\Local\Microsoft\Windows\Temporary Internet Files\Content.IE5\IC0I83B1\MC900441735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13861">
            <a:off x="1838575" y="4343323"/>
            <a:ext cx="1539376" cy="153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17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763" y="97190"/>
            <a:ext cx="6462810" cy="1143000"/>
          </a:xfrm>
        </p:spPr>
        <p:txBody>
          <a:bodyPr/>
          <a:lstStyle/>
          <a:p>
            <a:r>
              <a:rPr lang="en-US" sz="3600" dirty="0" smtClean="0"/>
              <a:t>Let’s meet the Arduino again ….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584" y="2344295"/>
            <a:ext cx="4514381" cy="312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752702" y="1780572"/>
            <a:ext cx="0" cy="475739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38620" y="1222226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I/O pins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36664" y="5780105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Power pins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857161" y="5561313"/>
            <a:ext cx="0" cy="437583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585" y="1971105"/>
            <a:ext cx="909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USB </a:t>
            </a:r>
          </a:p>
          <a:p>
            <a:r>
              <a:rPr lang="en-US" sz="2400" dirty="0" smtClean="0">
                <a:latin typeface="Comic Sans MS" panose="030F0702030302020204" pitchFamily="66" charset="0"/>
              </a:rPr>
              <a:t>Port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71270" y="3098234"/>
            <a:ext cx="416208" cy="219961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6086" y="5732839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Analog input pins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74007" y="5569527"/>
            <a:ext cx="0" cy="437583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138620" y="2256312"/>
            <a:ext cx="2881179" cy="314958"/>
          </a:xfrm>
          <a:prstGeom prst="roundRect">
            <a:avLst>
              <a:gd name="adj" fmla="val 50000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ounded Rectangle 16"/>
          <p:cNvSpPr/>
          <p:nvPr/>
        </p:nvSpPr>
        <p:spPr>
          <a:xfrm>
            <a:off x="4885943" y="5269411"/>
            <a:ext cx="1039844" cy="300116"/>
          </a:xfrm>
          <a:prstGeom prst="roundRect">
            <a:avLst/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ounded Rectangle 17"/>
          <p:cNvSpPr/>
          <p:nvPr/>
        </p:nvSpPr>
        <p:spPr>
          <a:xfrm>
            <a:off x="3610099" y="5264197"/>
            <a:ext cx="1182447" cy="305330"/>
          </a:xfrm>
          <a:prstGeom prst="roundRect">
            <a:avLst/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ounded Rectangle 18"/>
          <p:cNvSpPr/>
          <p:nvPr/>
        </p:nvSpPr>
        <p:spPr>
          <a:xfrm>
            <a:off x="1496291" y="2835317"/>
            <a:ext cx="1298098" cy="857002"/>
          </a:xfrm>
          <a:prstGeom prst="roundRect">
            <a:avLst>
              <a:gd name="adj" fmla="val 34758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ounded Rectangle 19"/>
          <p:cNvSpPr/>
          <p:nvPr/>
        </p:nvSpPr>
        <p:spPr>
          <a:xfrm>
            <a:off x="1816924" y="4675696"/>
            <a:ext cx="1071757" cy="798304"/>
          </a:xfrm>
          <a:prstGeom prst="roundRect">
            <a:avLst>
              <a:gd name="adj" fmla="val 34758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45795" y="4474683"/>
            <a:ext cx="14029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7-12V </a:t>
            </a:r>
          </a:p>
          <a:p>
            <a:r>
              <a:rPr lang="en-US" sz="2400" dirty="0" smtClean="0">
                <a:latin typeface="Comic Sans MS" panose="030F0702030302020204" pitchFamily="66" charset="0"/>
              </a:rPr>
              <a:t>DC input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10100" y="4175160"/>
            <a:ext cx="2315688" cy="629718"/>
          </a:xfrm>
          <a:prstGeom prst="roundRect">
            <a:avLst/>
          </a:prstGeom>
          <a:solidFill>
            <a:schemeClr val="bg1">
              <a:alpha val="17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019800" y="4214572"/>
            <a:ext cx="721429" cy="295657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41229" y="4039234"/>
            <a:ext cx="221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ATMega328 MC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857161" y="3098234"/>
            <a:ext cx="2884068" cy="0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94062" y="2571270"/>
            <a:ext cx="221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LEDs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145340" y="2303804"/>
            <a:ext cx="496649" cy="428501"/>
          </a:xfrm>
          <a:prstGeom prst="roundRect">
            <a:avLst>
              <a:gd name="adj" fmla="val 50000"/>
            </a:avLst>
          </a:prstGeom>
          <a:solidFill>
            <a:schemeClr val="bg1">
              <a:alpha val="17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25555" y="2086852"/>
            <a:ext cx="416208" cy="219961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08808" y="1476219"/>
            <a:ext cx="15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mic Sans MS" panose="030F0702030302020204" pitchFamily="66" charset="0"/>
              </a:rPr>
              <a:t>Reset pin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/>
          <p:cNvSpPr/>
          <p:nvPr/>
        </p:nvSpPr>
        <p:spPr>
          <a:xfrm>
            <a:off x="3390630" y="2426701"/>
            <a:ext cx="700195" cy="603310"/>
          </a:xfrm>
          <a:prstGeom prst="hexagon">
            <a:avLst>
              <a:gd name="adj" fmla="val 28900"/>
              <a:gd name="vf" fmla="val 115470"/>
            </a:avLst>
          </a:prstGeom>
          <a:blipFill rotWithShape="0">
            <a:blip r:embed="rId2"/>
            <a:stretch>
              <a:fillRect/>
            </a:stretch>
          </a:blip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hands …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55791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Exploring Arduino by Jeremy Blum</a:t>
            </a:r>
          </a:p>
          <a:p>
            <a:r>
              <a:rPr lang="en-US" sz="2400" dirty="0" smtClean="0"/>
              <a:t>Programming </a:t>
            </a:r>
            <a:r>
              <a:rPr lang="en-US" sz="2400" dirty="0"/>
              <a:t>Arduino Getting Started with </a:t>
            </a:r>
            <a:r>
              <a:rPr lang="en-US" sz="2400" dirty="0" smtClean="0"/>
              <a:t>Sketches by Simon Monk </a:t>
            </a:r>
          </a:p>
          <a:p>
            <a:r>
              <a:rPr lang="en-US" sz="2400" dirty="0"/>
              <a:t>Programming Arduino Next Steps by Simon Monk</a:t>
            </a:r>
          </a:p>
          <a:p>
            <a:r>
              <a:rPr lang="en-US" sz="2400" dirty="0" smtClean="0"/>
              <a:t>Arduino </a:t>
            </a:r>
            <a:r>
              <a:rPr lang="en-US" sz="2400" dirty="0"/>
              <a:t>Cookbook by Michael </a:t>
            </a:r>
            <a:r>
              <a:rPr lang="en-US" sz="2400" dirty="0" smtClean="0"/>
              <a:t>Margolis</a:t>
            </a:r>
          </a:p>
          <a:p>
            <a:r>
              <a:rPr lang="en-US" sz="2400" dirty="0"/>
              <a:t>The Art of Tinkering by Karen Wilkinson and Mike Petrich </a:t>
            </a:r>
            <a:endParaRPr lang="en-US" sz="2400" dirty="0" smtClean="0"/>
          </a:p>
          <a:p>
            <a:r>
              <a:rPr lang="en-US" sz="2400" dirty="0"/>
              <a:t>Getting Started with Arduino by Massimo </a:t>
            </a:r>
            <a:r>
              <a:rPr lang="en-US" sz="2400" dirty="0" err="1" smtClean="0"/>
              <a:t>Banzi</a:t>
            </a:r>
            <a:endParaRPr lang="en-US" sz="2400" dirty="0" smtClean="0"/>
          </a:p>
          <a:p>
            <a:r>
              <a:rPr lang="en-US" sz="2400" dirty="0"/>
              <a:t>The Design of Everyday Things by Donald A. Norman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5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websites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Arduino </a:t>
            </a:r>
            <a:endParaRPr lang="en-US" sz="2000" dirty="0" smtClean="0"/>
          </a:p>
          <a:p>
            <a:pPr lvl="1"/>
            <a:r>
              <a:rPr lang="en-US" sz="1600" dirty="0" smtClean="0"/>
              <a:t>Comic </a:t>
            </a: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playground.arduino.cc/Main/ArduinoComic</a:t>
            </a:r>
            <a:endParaRPr lang="en-US" sz="1600" dirty="0" smtClean="0"/>
          </a:p>
          <a:p>
            <a:pPr lvl="1"/>
            <a:r>
              <a:rPr lang="en-US" sz="1600" dirty="0">
                <a:hlinkClick r:id="rId3"/>
              </a:rPr>
              <a:t>http://arduino-info.wikispaces.com/</a:t>
            </a:r>
            <a:endParaRPr lang="en-US" sz="1600" dirty="0" smtClean="0"/>
          </a:p>
          <a:p>
            <a:pPr lvl="1"/>
            <a:r>
              <a:rPr lang="en-US" sz="1600" dirty="0" smtClean="0"/>
              <a:t>Reference </a:t>
            </a:r>
            <a:r>
              <a:rPr lang="en-US" sz="1600" dirty="0" smtClean="0">
                <a:hlinkClick r:id="rId4"/>
              </a:rPr>
              <a:t>www.arduino.cc/en/Reference/HomePage</a:t>
            </a:r>
            <a:endParaRPr lang="en-US" sz="1600" dirty="0" smtClean="0"/>
          </a:p>
          <a:p>
            <a:pPr lvl="1"/>
            <a:r>
              <a:rPr lang="en-US" sz="1600" dirty="0" smtClean="0"/>
              <a:t>Forum </a:t>
            </a:r>
            <a:r>
              <a:rPr lang="en-US" sz="1600" dirty="0" smtClean="0">
                <a:hlinkClick r:id="rId5"/>
              </a:rPr>
              <a:t>www.arduino.cc/forum</a:t>
            </a:r>
            <a:endParaRPr lang="en-US" sz="1600" dirty="0" smtClean="0"/>
          </a:p>
          <a:p>
            <a:r>
              <a:rPr lang="en-US" sz="2000" dirty="0" smtClean="0"/>
              <a:t>Ideas for projects </a:t>
            </a:r>
          </a:p>
          <a:p>
            <a:pPr lvl="1"/>
            <a:r>
              <a:rPr lang="en-US" sz="1600" dirty="0" smtClean="0">
                <a:hlinkClick r:id="rId6"/>
              </a:rPr>
              <a:t>http</a:t>
            </a:r>
            <a:r>
              <a:rPr lang="en-US" sz="1600" dirty="0">
                <a:hlinkClick r:id="rId6"/>
              </a:rPr>
              <a:t>://www.instructables.com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 smtClean="0"/>
          </a:p>
          <a:p>
            <a:pPr lvl="1"/>
            <a:r>
              <a:rPr lang="en-US" sz="1600" dirty="0" smtClean="0">
                <a:hlinkClick r:id="rId7"/>
              </a:rPr>
              <a:t>http</a:t>
            </a:r>
            <a:r>
              <a:rPr lang="en-US" sz="1600" dirty="0">
                <a:hlinkClick r:id="rId7"/>
              </a:rPr>
              <a:t>://makezine.com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 smtClean="0"/>
          </a:p>
          <a:p>
            <a:r>
              <a:rPr lang="en-US" sz="2000" dirty="0" smtClean="0"/>
              <a:t>Excellent tutorial on Electricity, Circuits</a:t>
            </a:r>
          </a:p>
          <a:p>
            <a:pPr lvl="1"/>
            <a:r>
              <a:rPr lang="en-US" sz="1600" dirty="0">
                <a:hlinkClick r:id="rId8"/>
              </a:rPr>
              <a:t>http://www.allaboutcircuits.com</a:t>
            </a:r>
            <a:r>
              <a:rPr lang="en-US" sz="1600" dirty="0" smtClean="0">
                <a:hlinkClick r:id="rId8"/>
              </a:rPr>
              <a:t>/</a:t>
            </a:r>
            <a:endParaRPr lang="en-US" sz="1600" dirty="0" smtClean="0"/>
          </a:p>
          <a:p>
            <a:pPr lvl="1"/>
            <a:r>
              <a:rPr lang="en-US" sz="1600" dirty="0">
                <a:hlinkClick r:id="rId9"/>
              </a:rPr>
              <a:t>http://www.wikipedia.org</a:t>
            </a:r>
            <a:r>
              <a:rPr lang="en-US" sz="1600" dirty="0" smtClean="0">
                <a:hlinkClick r:id="rId9"/>
              </a:rPr>
              <a:t>/</a:t>
            </a:r>
            <a:endParaRPr lang="en-US" sz="1600" dirty="0" smtClean="0"/>
          </a:p>
          <a:p>
            <a:pPr lvl="1"/>
            <a:r>
              <a:rPr lang="en-US" sz="1600" dirty="0">
                <a:hlinkClick r:id="rId10"/>
              </a:rPr>
              <a:t>https://learn.sparkfun.com/tutorials/what-is-electricity</a:t>
            </a: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6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38" y="2481026"/>
            <a:ext cx="3040234" cy="245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79051" y="3358859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sz="3200" dirty="0" smtClean="0">
                <a:latin typeface="Comic Sans MS" panose="030F0702030302020204" pitchFamily="66" charset="0"/>
              </a:rPr>
              <a:t>मैं अरदुनओ</a:t>
            </a:r>
            <a:r>
              <a:rPr lang="en-US" sz="3200" dirty="0" smtClean="0">
                <a:latin typeface="Comic Sans MS" panose="030F0702030302020204" pitchFamily="66" charset="0"/>
              </a:rPr>
              <a:t> </a:t>
            </a:r>
            <a:r>
              <a:rPr lang="hi-IN" sz="3200" dirty="0" smtClean="0">
                <a:latin typeface="Comic Sans MS" panose="030F0702030302020204" pitchFamily="66" charset="0"/>
              </a:rPr>
              <a:t>हूँ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54173" y="3850984"/>
            <a:ext cx="229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latin typeface="Comic Sans MS" panose="030F0702030302020204" pitchFamily="66" charset="0"/>
              </a:rPr>
              <a:t>我的</a:t>
            </a:r>
            <a:r>
              <a:rPr lang="en-US" sz="2800" dirty="0" smtClean="0">
                <a:latin typeface="Comic Sans MS" panose="030F0702030302020204" pitchFamily="66" charset="0"/>
              </a:rPr>
              <a:t>Arduino!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13326" y="5313022"/>
            <a:ext cx="2409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Je </a:t>
            </a:r>
            <a:r>
              <a:rPr lang="en-US" sz="2400" dirty="0" err="1">
                <a:latin typeface="Comic Sans MS" panose="030F0702030302020204" pitchFamily="66" charset="0"/>
              </a:rPr>
              <a:t>suis</a:t>
            </a:r>
            <a:r>
              <a:rPr lang="en-US" sz="2400" dirty="0">
                <a:latin typeface="Comic Sans MS" panose="030F0702030302020204" pitchFamily="66" charset="0"/>
              </a:rPr>
              <a:t> Arduino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4628" y="2707470"/>
            <a:ext cx="3137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Comic Sans MS" panose="030F0702030302020204" pitchFamily="66" charset="0"/>
              </a:rPr>
              <a:t>나는 아두 이노입니다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96979" y="4676485"/>
            <a:ext cx="2783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Comic Sans MS" panose="030F0702030302020204" pitchFamily="66" charset="0"/>
              </a:rPr>
              <a:t>Ik</a:t>
            </a:r>
            <a:r>
              <a:rPr lang="en-US" sz="2800" dirty="0">
                <a:latin typeface="Comic Sans MS" panose="030F0702030302020204" pitchFamily="66" charset="0"/>
              </a:rPr>
              <a:t> ben </a:t>
            </a:r>
            <a:r>
              <a:rPr lang="en-US" sz="2800" dirty="0" smtClean="0">
                <a:latin typeface="Comic Sans MS" panose="030F0702030302020204" pitchFamily="66" charset="0"/>
              </a:rPr>
              <a:t>Arduino!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6874" y="4938927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Comic Sans MS" panose="030F0702030302020204" pitchFamily="66" charset="0"/>
              </a:rPr>
              <a:t>Sono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latin typeface="Comic Sans MS" panose="030F0702030302020204" pitchFamily="66" charset="0"/>
              </a:rPr>
              <a:t>Arduino!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146758"/>
            <a:ext cx="2454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mic Sans MS" panose="030F0702030302020204" pitchFamily="66" charset="0"/>
              </a:rPr>
              <a:t>I am Arduino!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35970" y="419100"/>
            <a:ext cx="4650829" cy="20619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Comic Sans MS" panose="030F0702030302020204" pitchFamily="66" charset="0"/>
              </a:rPr>
              <a:t>Thank you</a:t>
            </a:r>
          </a:p>
          <a:p>
            <a:endParaRPr lang="en-US" dirty="0" smtClean="0">
              <a:latin typeface="Comic Sans MS" panose="030F0702030302020204" pitchFamily="66" charset="0"/>
            </a:endParaRPr>
          </a:p>
          <a:p>
            <a:pPr lvl="1"/>
            <a:r>
              <a:rPr lang="en-US" dirty="0"/>
              <a:t>O'Reilly Media</a:t>
            </a:r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Allison Gillespie - </a:t>
            </a:r>
            <a:r>
              <a:rPr lang="en-US" dirty="0"/>
              <a:t>O'Reilly Media</a:t>
            </a:r>
            <a:endParaRPr lang="en-US" dirty="0">
              <a:latin typeface="Comic Sans MS" panose="030F0702030302020204" pitchFamily="66" charset="0"/>
            </a:endParaRP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Andrew King &amp; team </a:t>
            </a:r>
          </a:p>
          <a:p>
            <a:pPr lvl="1"/>
            <a:r>
              <a:rPr lang="en-US" dirty="0" smtClean="0">
                <a:latin typeface="Comic Sans MS" panose="030F0702030302020204" pitchFamily="66" charset="0"/>
              </a:rPr>
              <a:t>O’Reilly OSCON Team</a:t>
            </a:r>
          </a:p>
          <a:p>
            <a:pPr lvl="1"/>
            <a:r>
              <a:rPr lang="en-US" dirty="0" err="1" smtClean="0">
                <a:latin typeface="Comic Sans MS" panose="030F0702030302020204" pitchFamily="66" charset="0"/>
              </a:rPr>
              <a:t>Welden</a:t>
            </a:r>
            <a:r>
              <a:rPr lang="en-US" dirty="0">
                <a:latin typeface="Comic Sans MS" panose="030F0702030302020204" pitchFamily="66" charset="0"/>
              </a:rPr>
              <a:t>,</a:t>
            </a:r>
            <a:r>
              <a:rPr lang="en-US" dirty="0" smtClean="0">
                <a:latin typeface="Comic Sans MS" panose="030F0702030302020204" pitchFamily="66" charset="0"/>
              </a:rPr>
              <a:t> Robert </a:t>
            </a:r>
            <a:r>
              <a:rPr lang="en-US" smtClean="0">
                <a:latin typeface="Comic Sans MS" panose="030F0702030302020204" pitchFamily="66" charset="0"/>
              </a:rPr>
              <a:t>and other parents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Output Pin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Device (our LED circuit) is connected to the output pin </a:t>
            </a:r>
            <a:endParaRPr lang="en-US" sz="2800" b="1" dirty="0" smtClean="0"/>
          </a:p>
          <a:p>
            <a:r>
              <a:rPr lang="en-US" sz="2800" dirty="0" smtClean="0"/>
              <a:t>Arduino generates signal on the pin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he device receives the signal and acts</a:t>
            </a:r>
          </a:p>
          <a:p>
            <a:r>
              <a:rPr lang="en-US" sz="2800" dirty="0" smtClean="0"/>
              <a:t>Example: Signal </a:t>
            </a:r>
            <a:r>
              <a:rPr lang="en-US" sz="2800" dirty="0"/>
              <a:t>on the port </a:t>
            </a:r>
            <a:r>
              <a:rPr lang="en-US" sz="2800" dirty="0" smtClean="0"/>
              <a:t>is set to HIGH (5 Volts) to  “Power-On” the LED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64133" y="6356350"/>
            <a:ext cx="1219200" cy="365125"/>
          </a:xfr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04714" y="5709743"/>
            <a:ext cx="6762584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68453" y="4850525"/>
            <a:ext cx="6703947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606027" y="4914366"/>
            <a:ext cx="0" cy="712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06027" y="4914366"/>
            <a:ext cx="11450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760291" y="4914366"/>
            <a:ext cx="0" cy="712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80237" y="4914366"/>
            <a:ext cx="0" cy="712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80237" y="4914366"/>
            <a:ext cx="2129098" cy="20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009335" y="4934968"/>
            <a:ext cx="0" cy="712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518699" y="4574973"/>
            <a:ext cx="0" cy="139147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6014" y="5101207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Start</a:t>
            </a:r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30892" y="6006325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Turn</a:t>
            </a:r>
          </a:p>
          <a:p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81190" y="6006324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Turn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Off</a:t>
            </a:r>
            <a:endParaRPr lang="en-US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91388" y="6006325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Turn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On</a:t>
            </a:r>
            <a:endParaRPr lang="en-US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47885" y="6006609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Turn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Off</a:t>
            </a:r>
            <a:endParaRPr lang="en-US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0665" y="462408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5 Volts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7470" y="564720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anose="030F0702030302020204" pitchFamily="66" charset="0"/>
              </a:rPr>
              <a:t>0 Volts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6200000" flipV="1">
            <a:off x="1549789" y="5825748"/>
            <a:ext cx="258466" cy="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6200000" flipV="1">
            <a:off x="2621850" y="5877092"/>
            <a:ext cx="258466" cy="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rot="16200000" flipV="1">
            <a:off x="3751003" y="5847605"/>
            <a:ext cx="258466" cy="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16200000" flipV="1">
            <a:off x="5904009" y="5877375"/>
            <a:ext cx="258466" cy="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95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 Port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 on the port is measured as a number between 0 and 1023</a:t>
            </a:r>
          </a:p>
          <a:p>
            <a:r>
              <a:rPr lang="en-US" dirty="0" smtClean="0"/>
              <a:t>Example </a:t>
            </a:r>
            <a:endParaRPr lang="en-US" dirty="0"/>
          </a:p>
          <a:p>
            <a:pPr lvl="1"/>
            <a:r>
              <a:rPr lang="en-US" dirty="0"/>
              <a:t>If voltage on the port is 5 V, value of the input is  </a:t>
            </a:r>
            <a:r>
              <a:rPr lang="en-US" dirty="0" smtClean="0"/>
              <a:t>measured as 1023</a:t>
            </a:r>
          </a:p>
          <a:p>
            <a:pPr lvl="1"/>
            <a:r>
              <a:rPr lang="en-US" dirty="0"/>
              <a:t>If voltage on the port is </a:t>
            </a:r>
            <a:r>
              <a:rPr lang="en-US" dirty="0" smtClean="0"/>
              <a:t>2.5 </a:t>
            </a:r>
            <a:r>
              <a:rPr lang="en-US" dirty="0"/>
              <a:t>V, value of the input is  measured as </a:t>
            </a:r>
            <a:r>
              <a:rPr lang="en-US" dirty="0" smtClean="0"/>
              <a:t>612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voltage on the port is </a:t>
            </a:r>
            <a:r>
              <a:rPr lang="en-US" dirty="0" smtClean="0"/>
              <a:t>0 V</a:t>
            </a:r>
            <a:r>
              <a:rPr lang="en-US" dirty="0"/>
              <a:t>, value of the input is  measured as </a:t>
            </a:r>
            <a:r>
              <a:rPr lang="en-US" dirty="0" smtClean="0"/>
              <a:t>0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Assemble the components on the breadboard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66" y="2917029"/>
            <a:ext cx="4842466" cy="311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OSCON 2014</a:t>
            </a:r>
            <a:endParaRPr lang="en-US" dirty="0"/>
          </a:p>
        </p:txBody>
      </p:sp>
      <p:pic>
        <p:nvPicPr>
          <p:cNvPr id="1026" name="Picture 2" descr="C:\Users\pbhatter\Desktop\Archive\IOT\Arduino\Workshop material\2014-05-4 Start of Journey to IOT using Arduino\Private\raw\arduino_un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2352" y="3036394"/>
            <a:ext cx="3918113" cy="2743576"/>
          </a:xfrm>
          <a:prstGeom prst="rect">
            <a:avLst/>
          </a:prstGeom>
          <a:noFill/>
          <a:ln w="539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4493086" y="2126863"/>
            <a:ext cx="0" cy="94429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22076" y="2126864"/>
            <a:ext cx="407101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5088" y="2126863"/>
            <a:ext cx="0" cy="279082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5088" y="4917688"/>
            <a:ext cx="71437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881565" y="2318952"/>
            <a:ext cx="0" cy="9192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67490" y="2318951"/>
            <a:ext cx="3314075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7013" y="2345938"/>
            <a:ext cx="0" cy="24193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7013" y="4765288"/>
            <a:ext cx="5524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306779" cy="939307"/>
          </a:xfrm>
        </p:spPr>
        <p:txBody>
          <a:bodyPr/>
          <a:lstStyle/>
          <a:p>
            <a:r>
              <a:rPr lang="en-US" dirty="0" smtClean="0"/>
              <a:t>The wiring diagram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3881565" y="3238211"/>
            <a:ext cx="6115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699268" y="4832163"/>
            <a:ext cx="33630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749311" y="4733548"/>
            <a:ext cx="236220" cy="19723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5035574" y="5256642"/>
            <a:ext cx="23205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5814174" y="5186243"/>
            <a:ext cx="493700" cy="173925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871723" y="5186243"/>
            <a:ext cx="41343" cy="1739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963118" y="5186243"/>
            <a:ext cx="41343" cy="173925"/>
          </a:xfrm>
          <a:prstGeom prst="roundRect">
            <a:avLst/>
          </a:prstGeom>
          <a:solidFill>
            <a:srgbClr val="7030A0"/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6040352" y="5182684"/>
            <a:ext cx="41343" cy="17392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7000486" y="5554160"/>
            <a:ext cx="143043" cy="19049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50" idx="2"/>
          </p:cNvCxnSpPr>
          <p:nvPr/>
        </p:nvCxnSpPr>
        <p:spPr>
          <a:xfrm flipV="1">
            <a:off x="8031707" y="4230888"/>
            <a:ext cx="90053" cy="129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8454335" y="3238211"/>
            <a:ext cx="65026" cy="44072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4749311" y="3238211"/>
            <a:ext cx="54591" cy="14953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438633" y="4694548"/>
            <a:ext cx="1925723" cy="0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5390866" y="3071157"/>
            <a:ext cx="47767" cy="1658431"/>
          </a:xfrm>
          <a:prstGeom prst="line">
            <a:avLst/>
          </a:prstGeom>
          <a:ln w="5715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67421" y="1371599"/>
            <a:ext cx="1328437" cy="5675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9 Volt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stCxn id="34" idx="1"/>
          </p:cNvCxnSpPr>
          <p:nvPr/>
        </p:nvCxnSpPr>
        <p:spPr>
          <a:xfrm flipH="1" flipV="1">
            <a:off x="1403131" y="1655378"/>
            <a:ext cx="3464290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403131" y="1655379"/>
            <a:ext cx="0" cy="10240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870769" y="4063279"/>
            <a:ext cx="2223490" cy="2918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649369" y="3992880"/>
            <a:ext cx="493700" cy="173925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706918" y="3992880"/>
            <a:ext cx="41343" cy="1739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66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798313" y="3992880"/>
            <a:ext cx="41343" cy="173925"/>
          </a:xfrm>
          <a:prstGeom prst="round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875547" y="3989321"/>
            <a:ext cx="41343" cy="173925"/>
          </a:xfrm>
          <a:prstGeom prst="round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178526" y="4053593"/>
            <a:ext cx="286296" cy="3571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121760" y="4053594"/>
            <a:ext cx="365087" cy="3545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8178526" y="4197805"/>
            <a:ext cx="61387" cy="755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134151" y="4185652"/>
            <a:ext cx="39949" cy="637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298370" y="4208850"/>
            <a:ext cx="46607" cy="657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8430397" y="4218830"/>
            <a:ext cx="46606" cy="784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519361" y="4232186"/>
            <a:ext cx="90054" cy="678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14282" y="498727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LED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31966" y="3531040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LED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67045" y="5037002"/>
            <a:ext cx="11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l-GR" b="1" dirty="0">
                <a:solidFill>
                  <a:schemeClr val="bg1"/>
                </a:solidFill>
                <a:latin typeface="Comic Sans MS" panose="030F0702030302020204" pitchFamily="66" charset="0"/>
              </a:rPr>
              <a:t>270 Ω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64404" y="3522275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10K</a:t>
            </a:r>
            <a:r>
              <a:rPr lang="el-GR" b="1" dirty="0">
                <a:solidFill>
                  <a:schemeClr val="bg1"/>
                </a:solidFill>
                <a:latin typeface="Comic Sans MS" panose="030F0702030302020204" pitchFamily="66" charset="0"/>
              </a:rPr>
              <a:t>Ω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20223" y="450988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LDR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8392313" y="4217544"/>
            <a:ext cx="61387" cy="755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8258421" y="4210848"/>
            <a:ext cx="39949" cy="637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8351325" y="4213579"/>
            <a:ext cx="39949" cy="637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oxx4Kids-pptx-template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Devoxx4Kids-pptx-template (1)</Template>
  <TotalTime>12727</TotalTime>
  <Words>2368</Words>
  <Application>Microsoft Office PowerPoint</Application>
  <PresentationFormat>On-screen Show (4:3)</PresentationFormat>
  <Paragraphs>550</Paragraphs>
  <Slides>55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Devoxx4Kids-pptx-template (1)</vt:lpstr>
      <vt:lpstr>Let us make our second device</vt:lpstr>
      <vt:lpstr>Sensors</vt:lpstr>
      <vt:lpstr>Actuators</vt:lpstr>
      <vt:lpstr>How does Arduino talk to sensors and actuators? </vt:lpstr>
      <vt:lpstr>How does the device work?</vt:lpstr>
      <vt:lpstr>Digital Output Pin</vt:lpstr>
      <vt:lpstr>Analog Input Port</vt:lpstr>
      <vt:lpstr>Step 1: Assemble the components on the breadboard </vt:lpstr>
      <vt:lpstr>The wiring diagram</vt:lpstr>
      <vt:lpstr>Insert the LED on breadboard</vt:lpstr>
      <vt:lpstr>Insert the 270 Ohm resistor</vt:lpstr>
      <vt:lpstr>Insert the 270 Ohm Resistor</vt:lpstr>
      <vt:lpstr>Pick, bend and insert 10Kilo Ohm resistor</vt:lpstr>
      <vt:lpstr>Pick &amp; insert the Light Dependent Resistor (LDR)</vt:lpstr>
      <vt:lpstr>Breadboard should look like ….</vt:lpstr>
      <vt:lpstr>Step 2: Connect wires on the breadboard</vt:lpstr>
      <vt:lpstr>PowerPoint Presentation</vt:lpstr>
      <vt:lpstr>Step 3: Connect wires between breadboard and Arduino </vt:lpstr>
      <vt:lpstr>Connect pin 9 on Arduino to e3 on breadboard using orange wire</vt:lpstr>
      <vt:lpstr> </vt:lpstr>
      <vt:lpstr>Step 4: Write instructions and upload to Arduino</vt:lpstr>
      <vt:lpstr> Connect Arduino to the computer </vt:lpstr>
      <vt:lpstr>Make sure Windows detects Arduino correctly </vt:lpstr>
      <vt:lpstr>Open Arduino IDE</vt:lpstr>
      <vt:lpstr>What is integrated development environment or IDE?</vt:lpstr>
      <vt:lpstr>Select Board “Arduino Uno”</vt:lpstr>
      <vt:lpstr>Select the Communication Port the computer uses to send the instructions to Arduino and talking to it.</vt:lpstr>
      <vt:lpstr>Write the instructions (also called “Sketch”)</vt:lpstr>
      <vt:lpstr>Sketch  Part 1</vt:lpstr>
      <vt:lpstr>Sketch Part 2</vt:lpstr>
      <vt:lpstr>Sketch Part 3</vt:lpstr>
      <vt:lpstr>Upload the sketch to Arduino</vt:lpstr>
      <vt:lpstr>Open a chat window with the Arduino</vt:lpstr>
      <vt:lpstr>PowerPoint Presentation</vt:lpstr>
      <vt:lpstr>Show time!</vt:lpstr>
      <vt:lpstr>Did it work?</vt:lpstr>
      <vt:lpstr>Time for Arduino to take a break</vt:lpstr>
      <vt:lpstr>Let us meet the new components ….</vt:lpstr>
      <vt:lpstr>I am Light Dependent Resistor ….</vt:lpstr>
      <vt:lpstr>Software (or Sketch)</vt:lpstr>
      <vt:lpstr>Sketch  Part 1</vt:lpstr>
      <vt:lpstr>Sketch Part 2</vt:lpstr>
      <vt:lpstr>Sketch Part 3</vt:lpstr>
      <vt:lpstr>Circuit Diagram</vt:lpstr>
      <vt:lpstr>How does it work?</vt:lpstr>
      <vt:lpstr>How does it work?</vt:lpstr>
      <vt:lpstr>Demo (if time permits) Remote controlled light</vt:lpstr>
      <vt:lpstr>Connect to wireless network “devoxx4kids”</vt:lpstr>
      <vt:lpstr>Use browser on your computer to send these commands … </vt:lpstr>
      <vt:lpstr>How does it work?</vt:lpstr>
      <vt:lpstr>Let’s meet the Arduino again ….</vt:lpstr>
      <vt:lpstr>Joining hands …</vt:lpstr>
      <vt:lpstr>Books</vt:lpstr>
      <vt:lpstr>Useful websites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Pradeep</dc:creator>
  <cp:lastModifiedBy>Pradeep</cp:lastModifiedBy>
  <cp:revision>429</cp:revision>
  <cp:lastPrinted>2014-02-20T07:11:17Z</cp:lastPrinted>
  <dcterms:created xsi:type="dcterms:W3CDTF">2014-02-19T04:10:55Z</dcterms:created>
  <dcterms:modified xsi:type="dcterms:W3CDTF">2014-08-30T14:14:58Z</dcterms:modified>
</cp:coreProperties>
</file>